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Lst>
  <p:sldSz cx="12192000" cy="6858000"/>
  <p:notesSz cx="6858000" cy="12192000"/>
  <p:embeddedFontLst>
    <p:embeddedFont>
      <p:font typeface="Calibri" panose="020F0502020204030204" pitchFamily="34"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902" autoAdjust="0"/>
  </p:normalViewPr>
  <p:slideViewPr>
    <p:cSldViewPr snapToGrid="0" snapToObjects="1">
      <p:cViewPr varScale="1">
        <p:scale>
          <a:sx n="110" d="100"/>
          <a:sy n="110" d="100"/>
        </p:scale>
        <p:origin x="5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580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5980205" y="744312"/>
            <a:ext cx="6274453" cy="4359574"/>
          </a:xfrm>
          <a:prstGeom prst="rect">
            <a:avLst/>
          </a:prstGeom>
          <a:noFill/>
        </p:spPr>
        <p:txBody>
          <a:bodyPr wrap="square" lIns="0" tIns="0" rIns="0" bIns="0" rtlCol="0" anchor="t"/>
          <a:lstStyle/>
          <a:p>
            <a:pPr algn="l">
              <a:lnSpc>
                <a:spcPts val="6868"/>
              </a:lnSpc>
              <a:buNone/>
            </a:pPr>
            <a:r>
              <a:rPr lang="en-US" sz="5451" dirty="0">
                <a:solidFill>
                  <a:srgbClr val="2A2921"/>
                </a:solidFill>
                <a:latin typeface="Montserrat" pitchFamily="34" charset="0"/>
                <a:ea typeface="Montserrat" pitchFamily="34" charset="-122"/>
                <a:cs typeface="Montserrat" pitchFamily="34" charset="-120"/>
              </a:rPr>
              <a:t>Unlocking Opportunities in Tech: Lessons from My Career Journey</a:t>
            </a:r>
            <a:endParaRPr lang="en-US" dirty="0"/>
          </a:p>
        </p:txBody>
      </p:sp>
      <p:sp>
        <p:nvSpPr>
          <p:cNvPr id="3" name="Object 2"/>
          <p:cNvSpPr/>
          <p:nvPr/>
        </p:nvSpPr>
        <p:spPr>
          <a:xfrm>
            <a:off x="5980205" y="5203516"/>
            <a:ext cx="6274453" cy="273537"/>
          </a:xfrm>
          <a:prstGeom prst="rect">
            <a:avLst/>
          </a:prstGeom>
          <a:noFill/>
        </p:spPr>
        <p:txBody>
          <a:bodyPr wrap="square" lIns="0" tIns="0" rIns="0" bIns="0" rtlCol="0" anchor="t"/>
          <a:lstStyle/>
          <a:p>
            <a:pPr algn="l">
              <a:lnSpc>
                <a:spcPts val="2155"/>
              </a:lnSpc>
              <a:spcBef>
                <a:spcPts val="769"/>
              </a:spcBef>
              <a:buNone/>
            </a:pPr>
            <a:r>
              <a:rPr lang="en-US" sz="1539" dirty="0">
                <a:solidFill>
                  <a:srgbClr val="E66922"/>
                </a:solidFill>
                <a:latin typeface="Montserrat" pitchFamily="34" charset="0"/>
                <a:ea typeface="Montserrat" pitchFamily="34" charset="-122"/>
                <a:cs typeface="Montserrat" pitchFamily="34" charset="-120"/>
              </a:rPr>
              <a:t>  Inspiring Developers to Grow, Innovate, and Thrive</a:t>
            </a:r>
            <a:endParaRPr lang="en-US" dirty="0"/>
          </a:p>
        </p:txBody>
      </p:sp>
      <p:sp>
        <p:nvSpPr>
          <p:cNvPr id="4" name="Object 3"/>
          <p:cNvSpPr/>
          <p:nvPr/>
        </p:nvSpPr>
        <p:spPr>
          <a:xfrm>
            <a:off x="5980205" y="5702025"/>
            <a:ext cx="6274453" cy="273537"/>
          </a:xfrm>
          <a:prstGeom prst="rect">
            <a:avLst/>
          </a:prstGeom>
          <a:noFill/>
        </p:spPr>
        <p:txBody>
          <a:bodyPr wrap="square" lIns="0" tIns="0" rIns="0" bIns="0" rtlCol="0" anchor="t"/>
          <a:lstStyle/>
          <a:p>
            <a:pPr algn="l">
              <a:lnSpc>
                <a:spcPts val="2155"/>
              </a:lnSpc>
              <a:spcBef>
                <a:spcPts val="1737"/>
              </a:spcBef>
              <a:buNone/>
            </a:pPr>
            <a:r>
              <a:rPr lang="en-US" sz="1539" dirty="0">
                <a:solidFill>
                  <a:srgbClr val="5A5A4C"/>
                </a:solidFill>
                <a:latin typeface="Montserrat" pitchFamily="34" charset="0"/>
                <a:ea typeface="Montserrat" pitchFamily="34" charset="-122"/>
                <a:cs typeface="Montserrat" pitchFamily="34" charset="-120"/>
              </a:rPr>
              <a:t>  </a:t>
            </a:r>
            <a:endParaRPr lang="en-US" dirty="0"/>
          </a:p>
        </p:txBody>
      </p:sp>
      <p:pic>
        <p:nvPicPr>
          <p:cNvPr id="5" name="Object 4"/>
          <p:cNvPicPr>
            <a:picLocks noChangeAspect="1"/>
          </p:cNvPicPr>
          <p:nvPr/>
        </p:nvPicPr>
        <p:blipFill>
          <a:blip r:embed="rId3"/>
          <a:srcRect l="9167" r="9167"/>
          <a:stretch/>
        </p:blipFill>
        <p:spPr>
          <a:xfrm>
            <a:off x="0" y="0"/>
            <a:ext cx="5599300" cy="6856286"/>
          </a:xfrm>
          <a:prstGeom prst="rect">
            <a:avLst/>
          </a:prstGeom>
        </p:spPr>
      </p:pic>
      <p:sp>
        <p:nvSpPr>
          <p:cNvPr id="6" name="Object 5"/>
          <p:cNvSpPr/>
          <p:nvPr/>
        </p:nvSpPr>
        <p:spPr>
          <a:xfrm>
            <a:off x="5980205" y="6413722"/>
            <a:ext cx="1435059" cy="191881"/>
          </a:xfrm>
          <a:prstGeom prst="rect">
            <a:avLst/>
          </a:prstGeom>
          <a:noFill/>
        </p:spPr>
        <p:txBody>
          <a:bodyPr wrap="square" lIns="0" tIns="0" rIns="0" bIns="0" rtlCol="0" anchor="t"/>
          <a:lstStyle/>
          <a:p>
            <a:pPr algn="l">
              <a:lnSpc>
                <a:spcPts val="1512"/>
              </a:lnSpc>
              <a:buNone/>
            </a:pPr>
            <a:r>
              <a:rPr lang="en-US" sz="1200" dirty="0">
                <a:solidFill>
                  <a:srgbClr val="2A2921"/>
                </a:solidFill>
                <a:latin typeface="Montserrat" pitchFamily="34" charset="0"/>
                <a:ea typeface="Montserrat" pitchFamily="34" charset="-122"/>
                <a:cs typeface="Montserrat" pitchFamily="34" charset="-120"/>
              </a:rPr>
              <a:t>Chrispine Tinega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  Showcase Your Online Presence</a:t>
            </a:r>
            <a:endParaRPr lang="en-US" dirty="0"/>
          </a:p>
        </p:txBody>
      </p:sp>
      <p:pic>
        <p:nvPicPr>
          <p:cNvPr id="3" name="Object 2"/>
          <p:cNvPicPr>
            <a:picLocks noChangeAspect="1"/>
          </p:cNvPicPr>
          <p:nvPr/>
        </p:nvPicPr>
        <p:blipFill>
          <a:blip r:embed="rId3"/>
          <a:srcRect l="17336" r="17336"/>
          <a:stretch/>
        </p:blipFill>
        <p:spPr>
          <a:xfrm>
            <a:off x="476131" y="1523619"/>
            <a:ext cx="4856536" cy="4856536"/>
          </a:xfrm>
          <a:prstGeom prst="rect">
            <a:avLst/>
          </a:prstGeom>
        </p:spPr>
      </p:pic>
      <p:sp>
        <p:nvSpPr>
          <p:cNvPr id="4" name="Object 3"/>
          <p:cNvSpPr/>
          <p:nvPr/>
        </p:nvSpPr>
        <p:spPr>
          <a:xfrm>
            <a:off x="5808797" y="2683474"/>
            <a:ext cx="6494426" cy="479940"/>
          </a:xfrm>
          <a:prstGeom prst="rect">
            <a:avLst/>
          </a:prstGeom>
          <a:noFill/>
        </p:spPr>
        <p:txBody>
          <a:bodyPr wrap="square" lIns="0" tIns="0" rIns="0" bIns="0" rtlCol="0" anchor="t"/>
          <a:lstStyle/>
          <a:p>
            <a:pPr algn="l">
              <a:lnSpc>
                <a:spcPts val="3780"/>
              </a:lnSpc>
              <a:buNone/>
            </a:pPr>
            <a:r>
              <a:rPr lang="en-US" sz="3000" dirty="0">
                <a:solidFill>
                  <a:srgbClr val="E66922"/>
                </a:solidFill>
                <a:latin typeface="Montserrat" pitchFamily="34" charset="0"/>
                <a:ea typeface="Montserrat" pitchFamily="34" charset="-122"/>
                <a:cs typeface="Montserrat" pitchFamily="34" charset="-120"/>
              </a:rPr>
              <a:t>Create a GitHub repository</a:t>
            </a:r>
            <a:endParaRPr lang="en-US" dirty="0"/>
          </a:p>
        </p:txBody>
      </p:sp>
      <p:sp>
        <p:nvSpPr>
          <p:cNvPr id="5" name="Object 4"/>
          <p:cNvSpPr/>
          <p:nvPr/>
        </p:nvSpPr>
        <p:spPr>
          <a:xfrm>
            <a:off x="5808797" y="3275781"/>
            <a:ext cx="6494426" cy="533267"/>
          </a:xfrm>
          <a:prstGeom prst="rect">
            <a:avLst/>
          </a:prstGeom>
          <a:noFill/>
        </p:spPr>
        <p:txBody>
          <a:bodyPr wrap="square" lIns="0" tIns="0" rIns="0" bIns="0" rtlCol="0" anchor="t"/>
          <a:lstStyle/>
          <a:p>
            <a:pPr algn="l">
              <a:lnSpc>
                <a:spcPts val="2100"/>
              </a:lnSpc>
              <a:spcBef>
                <a:spcPts val="867"/>
              </a:spcBef>
              <a:buNone/>
            </a:pPr>
            <a:r>
              <a:rPr lang="en-US" sz="1500" b="1" dirty="0">
                <a:solidFill>
                  <a:srgbClr val="5A5A4C"/>
                </a:solidFill>
                <a:latin typeface="Montserrat" pitchFamily="34" charset="0"/>
                <a:ea typeface="Montserrat" pitchFamily="34" charset="-122"/>
                <a:cs typeface="Montserrat" pitchFamily="34" charset="-120"/>
              </a:rPr>
              <a:t>Host Projects</a:t>
            </a:r>
            <a:r>
              <a:rPr lang="en-US" sz="1500" dirty="0">
                <a:solidFill>
                  <a:srgbClr val="5A5A4C"/>
                </a:solidFill>
                <a:latin typeface="Montserrat" pitchFamily="34" charset="0"/>
                <a:ea typeface="Montserrat" pitchFamily="34" charset="-122"/>
                <a:cs typeface="Montserrat" pitchFamily="34" charset="-120"/>
              </a:rPr>
              <a:t>: Share personal projects, open-source contributions, and collaborations.</a:t>
            </a:r>
            <a:endParaRPr lang="en-US" dirty="0"/>
          </a:p>
        </p:txBody>
      </p:sp>
      <p:sp>
        <p:nvSpPr>
          <p:cNvPr id="6" name="Object 5"/>
          <p:cNvSpPr/>
          <p:nvPr/>
        </p:nvSpPr>
        <p:spPr>
          <a:xfrm>
            <a:off x="5808797" y="3961409"/>
            <a:ext cx="6494426" cy="533267"/>
          </a:xfrm>
          <a:prstGeom prst="rect">
            <a:avLst/>
          </a:prstGeom>
          <a:noFill/>
        </p:spPr>
        <p:txBody>
          <a:bodyPr wrap="square" lIns="0" tIns="0" rIns="0" bIns="0" rtlCol="0" anchor="t"/>
          <a:lstStyle/>
          <a:p>
            <a:pPr algn="l">
              <a:lnSpc>
                <a:spcPts val="2100"/>
              </a:lnSpc>
              <a:spcBef>
                <a:spcPts val="1176"/>
              </a:spcBef>
              <a:buNone/>
            </a:pPr>
            <a:r>
              <a:rPr lang="en-US" sz="1500" b="1" dirty="0">
                <a:solidFill>
                  <a:srgbClr val="5A5A4C"/>
                </a:solidFill>
                <a:latin typeface="Montserrat" pitchFamily="34" charset="0"/>
                <a:ea typeface="Montserrat" pitchFamily="34" charset="-122"/>
                <a:cs typeface="Montserrat" pitchFamily="34" charset="-120"/>
              </a:rPr>
              <a:t>Write Clean Code</a:t>
            </a:r>
            <a:r>
              <a:rPr lang="en-US" sz="1500" dirty="0">
                <a:solidFill>
                  <a:srgbClr val="5A5A4C"/>
                </a:solidFill>
                <a:latin typeface="Montserrat" pitchFamily="34" charset="0"/>
                <a:ea typeface="Montserrat" pitchFamily="34" charset="-122"/>
                <a:cs typeface="Montserrat" pitchFamily="34" charset="-120"/>
              </a:rPr>
              <a:t>: Ensure your repositories are well-documented with README files.</a:t>
            </a:r>
            <a:endParaRPr lang="en-US" dirty="0"/>
          </a:p>
        </p:txBody>
      </p:sp>
      <p:sp>
        <p:nvSpPr>
          <p:cNvPr id="7" name="Object 6"/>
          <p:cNvSpPr/>
          <p:nvPr/>
        </p:nvSpPr>
        <p:spPr>
          <a:xfrm>
            <a:off x="5808797" y="4647038"/>
            <a:ext cx="6494426" cy="533267"/>
          </a:xfrm>
          <a:prstGeom prst="rect">
            <a:avLst/>
          </a:prstGeom>
          <a:noFill/>
        </p:spPr>
        <p:txBody>
          <a:bodyPr wrap="square" lIns="0" tIns="0" rIns="0" bIns="0" rtlCol="0" anchor="t"/>
          <a:lstStyle/>
          <a:p>
            <a:pPr algn="l">
              <a:lnSpc>
                <a:spcPts val="2100"/>
              </a:lnSpc>
              <a:spcBef>
                <a:spcPts val="1176"/>
              </a:spcBef>
              <a:buNone/>
            </a:pPr>
            <a:r>
              <a:rPr lang="en-US" sz="1500" b="1" dirty="0">
                <a:solidFill>
                  <a:srgbClr val="5A5A4C"/>
                </a:solidFill>
                <a:latin typeface="Montserrat" pitchFamily="34" charset="0"/>
                <a:ea typeface="Montserrat" pitchFamily="34" charset="-122"/>
                <a:cs typeface="Montserrat" pitchFamily="34" charset="-120"/>
              </a:rPr>
              <a:t>Contribute to Open Source</a:t>
            </a:r>
            <a:r>
              <a:rPr lang="en-US" sz="1500" dirty="0">
                <a:solidFill>
                  <a:srgbClr val="5A5A4C"/>
                </a:solidFill>
                <a:latin typeface="Montserrat" pitchFamily="34" charset="0"/>
                <a:ea typeface="Montserrat" pitchFamily="34" charset="-122"/>
                <a:cs typeface="Montserrat" pitchFamily="34" charset="-120"/>
              </a:rPr>
              <a:t>: Showcase teamwork and problem-solving by contributing to established projects.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  Showcase Your Online Presence</a:t>
            </a:r>
            <a:endParaRPr lang="en-US" dirty="0"/>
          </a:p>
        </p:txBody>
      </p:sp>
      <p:pic>
        <p:nvPicPr>
          <p:cNvPr id="3" name="Object 2"/>
          <p:cNvPicPr>
            <a:picLocks noChangeAspect="1"/>
          </p:cNvPicPr>
          <p:nvPr/>
        </p:nvPicPr>
        <p:blipFill>
          <a:blip r:embed="rId3"/>
          <a:srcRect l="21875" r="21875"/>
          <a:stretch/>
        </p:blipFill>
        <p:spPr>
          <a:xfrm>
            <a:off x="476131" y="1523619"/>
            <a:ext cx="4856536" cy="4856536"/>
          </a:xfrm>
          <a:prstGeom prst="rect">
            <a:avLst/>
          </a:prstGeom>
        </p:spPr>
      </p:pic>
      <p:sp>
        <p:nvSpPr>
          <p:cNvPr id="4" name="Object 3"/>
          <p:cNvSpPr/>
          <p:nvPr/>
        </p:nvSpPr>
        <p:spPr>
          <a:xfrm>
            <a:off x="5808797" y="2340660"/>
            <a:ext cx="6494426" cy="479940"/>
          </a:xfrm>
          <a:prstGeom prst="rect">
            <a:avLst/>
          </a:prstGeom>
          <a:noFill/>
        </p:spPr>
        <p:txBody>
          <a:bodyPr wrap="square" lIns="0" tIns="0" rIns="0" bIns="0" rtlCol="0" anchor="t"/>
          <a:lstStyle/>
          <a:p>
            <a:pPr algn="l">
              <a:lnSpc>
                <a:spcPts val="3780"/>
              </a:lnSpc>
              <a:buNone/>
            </a:pPr>
            <a:r>
              <a:rPr lang="en-US" sz="3000" dirty="0">
                <a:solidFill>
                  <a:srgbClr val="E66922"/>
                </a:solidFill>
                <a:latin typeface="Montserrat" pitchFamily="34" charset="0"/>
                <a:ea typeface="Montserrat" pitchFamily="34" charset="-122"/>
                <a:cs typeface="Montserrat" pitchFamily="34" charset="-120"/>
              </a:rPr>
              <a:t>Update your LinkedIn profile</a:t>
            </a:r>
            <a:endParaRPr lang="en-US" dirty="0"/>
          </a:p>
        </p:txBody>
      </p:sp>
      <p:sp>
        <p:nvSpPr>
          <p:cNvPr id="5" name="Object 4"/>
          <p:cNvSpPr/>
          <p:nvPr/>
        </p:nvSpPr>
        <p:spPr>
          <a:xfrm>
            <a:off x="5808797" y="2932967"/>
            <a:ext cx="6494426" cy="533267"/>
          </a:xfrm>
          <a:prstGeom prst="rect">
            <a:avLst/>
          </a:prstGeom>
          <a:noFill/>
        </p:spPr>
        <p:txBody>
          <a:bodyPr wrap="square" lIns="0" tIns="0" rIns="0" bIns="0" rtlCol="0" anchor="t"/>
          <a:lstStyle/>
          <a:p>
            <a:pPr algn="l">
              <a:lnSpc>
                <a:spcPts val="2100"/>
              </a:lnSpc>
              <a:spcBef>
                <a:spcPts val="867"/>
              </a:spcBef>
              <a:buNone/>
            </a:pPr>
            <a:r>
              <a:rPr lang="en-US" sz="1500" b="1" dirty="0">
                <a:solidFill>
                  <a:srgbClr val="5A5A4C"/>
                </a:solidFill>
                <a:latin typeface="Montserrat" pitchFamily="34" charset="0"/>
                <a:ea typeface="Montserrat" pitchFamily="34" charset="-122"/>
                <a:cs typeface="Montserrat" pitchFamily="34" charset="-120"/>
              </a:rPr>
              <a:t>Highlight Key Skills</a:t>
            </a:r>
            <a:r>
              <a:rPr lang="en-US" sz="1500" dirty="0">
                <a:solidFill>
                  <a:srgbClr val="5A5A4C"/>
                </a:solidFill>
                <a:latin typeface="Montserrat" pitchFamily="34" charset="0"/>
                <a:ea typeface="Montserrat" pitchFamily="34" charset="-122"/>
                <a:cs typeface="Montserrat" pitchFamily="34" charset="-120"/>
              </a:rPr>
              <a:t>: Clearly list technical skills, programming languages, and tools.</a:t>
            </a:r>
            <a:endParaRPr lang="en-US" dirty="0"/>
          </a:p>
        </p:txBody>
      </p:sp>
      <p:sp>
        <p:nvSpPr>
          <p:cNvPr id="6" name="Object 5"/>
          <p:cNvSpPr/>
          <p:nvPr/>
        </p:nvSpPr>
        <p:spPr>
          <a:xfrm>
            <a:off x="5808797" y="3618595"/>
            <a:ext cx="6494426" cy="533267"/>
          </a:xfrm>
          <a:prstGeom prst="rect">
            <a:avLst/>
          </a:prstGeom>
          <a:noFill/>
        </p:spPr>
        <p:txBody>
          <a:bodyPr wrap="square" lIns="0" tIns="0" rIns="0" bIns="0" rtlCol="0" anchor="t"/>
          <a:lstStyle/>
          <a:p>
            <a:pPr algn="l">
              <a:lnSpc>
                <a:spcPts val="2100"/>
              </a:lnSpc>
              <a:spcBef>
                <a:spcPts val="1176"/>
              </a:spcBef>
              <a:buNone/>
            </a:pPr>
            <a:r>
              <a:rPr lang="en-US" sz="1500" b="1" dirty="0">
                <a:solidFill>
                  <a:srgbClr val="5A5A4C"/>
                </a:solidFill>
                <a:latin typeface="Montserrat" pitchFamily="34" charset="0"/>
                <a:ea typeface="Montserrat" pitchFamily="34" charset="-122"/>
                <a:cs typeface="Montserrat" pitchFamily="34" charset="-120"/>
              </a:rPr>
              <a:t>Share Accomplishments</a:t>
            </a:r>
            <a:r>
              <a:rPr lang="en-US" sz="1500" dirty="0">
                <a:solidFill>
                  <a:srgbClr val="5A5A4C"/>
                </a:solidFill>
                <a:latin typeface="Montserrat" pitchFamily="34" charset="0"/>
                <a:ea typeface="Montserrat" pitchFamily="34" charset="-122"/>
                <a:cs typeface="Montserrat" pitchFamily="34" charset="-120"/>
              </a:rPr>
              <a:t>: Post about projects, internships, certifications, and hackathon achievements.</a:t>
            </a:r>
            <a:endParaRPr lang="en-US" dirty="0"/>
          </a:p>
        </p:txBody>
      </p:sp>
      <p:sp>
        <p:nvSpPr>
          <p:cNvPr id="7" name="Object 6"/>
          <p:cNvSpPr/>
          <p:nvPr/>
        </p:nvSpPr>
        <p:spPr>
          <a:xfrm>
            <a:off x="5808797" y="4304224"/>
            <a:ext cx="6494426" cy="533267"/>
          </a:xfrm>
          <a:prstGeom prst="rect">
            <a:avLst/>
          </a:prstGeom>
          <a:noFill/>
        </p:spPr>
        <p:txBody>
          <a:bodyPr wrap="square" lIns="0" tIns="0" rIns="0" bIns="0" rtlCol="0" anchor="t"/>
          <a:lstStyle/>
          <a:p>
            <a:pPr algn="l">
              <a:lnSpc>
                <a:spcPts val="2100"/>
              </a:lnSpc>
              <a:spcBef>
                <a:spcPts val="1176"/>
              </a:spcBef>
              <a:buNone/>
            </a:pPr>
            <a:r>
              <a:rPr lang="en-US" sz="1500" b="1" dirty="0">
                <a:solidFill>
                  <a:srgbClr val="5A5A4C"/>
                </a:solidFill>
                <a:latin typeface="Montserrat" pitchFamily="34" charset="0"/>
                <a:ea typeface="Montserrat" pitchFamily="34" charset="-122"/>
                <a:cs typeface="Montserrat" pitchFamily="34" charset="-120"/>
              </a:rPr>
              <a:t>Engage with Content</a:t>
            </a:r>
            <a:r>
              <a:rPr lang="en-US" sz="1500" dirty="0">
                <a:solidFill>
                  <a:srgbClr val="5A5A4C"/>
                </a:solidFill>
                <a:latin typeface="Montserrat" pitchFamily="34" charset="0"/>
                <a:ea typeface="Montserrat" pitchFamily="34" charset="-122"/>
                <a:cs typeface="Montserrat" pitchFamily="34" charset="-120"/>
              </a:rPr>
              <a:t>: Comment on or share posts relevant to your field.</a:t>
            </a:r>
            <a:endParaRPr lang="en-US" dirty="0"/>
          </a:p>
        </p:txBody>
      </p:sp>
      <p:sp>
        <p:nvSpPr>
          <p:cNvPr id="8" name="Object 7"/>
          <p:cNvSpPr/>
          <p:nvPr/>
        </p:nvSpPr>
        <p:spPr>
          <a:xfrm>
            <a:off x="5808797" y="4989852"/>
            <a:ext cx="6494426" cy="533267"/>
          </a:xfrm>
          <a:prstGeom prst="rect">
            <a:avLst/>
          </a:prstGeom>
          <a:noFill/>
        </p:spPr>
        <p:txBody>
          <a:bodyPr wrap="square" lIns="0" tIns="0" rIns="0" bIns="0" rtlCol="0" anchor="t"/>
          <a:lstStyle/>
          <a:p>
            <a:pPr algn="l">
              <a:lnSpc>
                <a:spcPts val="2100"/>
              </a:lnSpc>
              <a:spcBef>
                <a:spcPts val="1176"/>
              </a:spcBef>
              <a:buNone/>
            </a:pPr>
            <a:r>
              <a:rPr lang="en-US" sz="1500" b="1" dirty="0">
                <a:solidFill>
                  <a:srgbClr val="5A5A4C"/>
                </a:solidFill>
                <a:latin typeface="Montserrat" pitchFamily="34" charset="0"/>
                <a:ea typeface="Montserrat" pitchFamily="34" charset="-122"/>
                <a:cs typeface="Montserrat" pitchFamily="34" charset="-120"/>
              </a:rPr>
              <a:t>Get Recommendations</a:t>
            </a:r>
            <a:r>
              <a:rPr lang="en-US" sz="1500" dirty="0">
                <a:solidFill>
                  <a:srgbClr val="5A5A4C"/>
                </a:solidFill>
                <a:latin typeface="Montserrat" pitchFamily="34" charset="0"/>
                <a:ea typeface="Montserrat" pitchFamily="34" charset="-122"/>
                <a:cs typeface="Montserrat" pitchFamily="34" charset="-120"/>
              </a:rPr>
              <a:t>: Ask mentors, professors, or peers to write recommendations.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  Showcase Your Online Presence</a:t>
            </a:r>
            <a:endParaRPr lang="en-US" dirty="0"/>
          </a:p>
        </p:txBody>
      </p:sp>
      <p:pic>
        <p:nvPicPr>
          <p:cNvPr id="3" name="Object 2"/>
          <p:cNvPicPr>
            <a:picLocks noChangeAspect="1"/>
          </p:cNvPicPr>
          <p:nvPr/>
        </p:nvPicPr>
        <p:blipFill>
          <a:blip r:embed="rId3"/>
          <a:srcRect l="16667" r="16667"/>
          <a:stretch/>
        </p:blipFill>
        <p:spPr>
          <a:xfrm>
            <a:off x="476131" y="1523619"/>
            <a:ext cx="4856536" cy="4856536"/>
          </a:xfrm>
          <a:prstGeom prst="rect">
            <a:avLst/>
          </a:prstGeom>
        </p:spPr>
      </p:pic>
      <p:sp>
        <p:nvSpPr>
          <p:cNvPr id="4" name="Object 3"/>
          <p:cNvSpPr/>
          <p:nvPr/>
        </p:nvSpPr>
        <p:spPr>
          <a:xfrm>
            <a:off x="5808797" y="2683474"/>
            <a:ext cx="6494426" cy="479940"/>
          </a:xfrm>
          <a:prstGeom prst="rect">
            <a:avLst/>
          </a:prstGeom>
          <a:noFill/>
        </p:spPr>
        <p:txBody>
          <a:bodyPr wrap="square" lIns="0" tIns="0" rIns="0" bIns="0" rtlCol="0" anchor="t"/>
          <a:lstStyle/>
          <a:p>
            <a:pPr algn="l">
              <a:lnSpc>
                <a:spcPts val="3780"/>
              </a:lnSpc>
              <a:buNone/>
            </a:pPr>
            <a:r>
              <a:rPr lang="en-US" sz="3000" dirty="0">
                <a:solidFill>
                  <a:srgbClr val="E66922"/>
                </a:solidFill>
                <a:latin typeface="Montserrat" pitchFamily="34" charset="0"/>
                <a:ea typeface="Montserrat" pitchFamily="34" charset="-122"/>
                <a:cs typeface="Montserrat" pitchFamily="34" charset="-120"/>
              </a:rPr>
              <a:t>Create a Portfolio Website</a:t>
            </a:r>
            <a:endParaRPr lang="en-US" dirty="0"/>
          </a:p>
        </p:txBody>
      </p:sp>
      <p:sp>
        <p:nvSpPr>
          <p:cNvPr id="5" name="Object 4"/>
          <p:cNvSpPr/>
          <p:nvPr/>
        </p:nvSpPr>
        <p:spPr>
          <a:xfrm>
            <a:off x="5808797" y="3275781"/>
            <a:ext cx="6494426" cy="533267"/>
          </a:xfrm>
          <a:prstGeom prst="rect">
            <a:avLst/>
          </a:prstGeom>
          <a:noFill/>
        </p:spPr>
        <p:txBody>
          <a:bodyPr wrap="square" lIns="0" tIns="0" rIns="0" bIns="0" rtlCol="0" anchor="t"/>
          <a:lstStyle/>
          <a:p>
            <a:pPr algn="l">
              <a:lnSpc>
                <a:spcPts val="2100"/>
              </a:lnSpc>
              <a:spcBef>
                <a:spcPts val="867"/>
              </a:spcBef>
              <a:buNone/>
            </a:pPr>
            <a:r>
              <a:rPr lang="en-US" sz="1500" b="1" dirty="0">
                <a:solidFill>
                  <a:srgbClr val="5A5A4C"/>
                </a:solidFill>
                <a:latin typeface="Montserrat" pitchFamily="34" charset="0"/>
                <a:ea typeface="Montserrat" pitchFamily="34" charset="-122"/>
                <a:cs typeface="Montserrat" pitchFamily="34" charset="-120"/>
              </a:rPr>
              <a:t>Highlight Your Work</a:t>
            </a:r>
            <a:r>
              <a:rPr lang="en-US" sz="1500" dirty="0">
                <a:solidFill>
                  <a:srgbClr val="5A5A4C"/>
                </a:solidFill>
                <a:latin typeface="Montserrat" pitchFamily="34" charset="0"/>
                <a:ea typeface="Montserrat" pitchFamily="34" charset="-122"/>
                <a:cs typeface="Montserrat" pitchFamily="34" charset="-120"/>
              </a:rPr>
              <a:t>: Display completed projects, case studies, and your skillset.</a:t>
            </a:r>
            <a:endParaRPr lang="en-US" dirty="0"/>
          </a:p>
        </p:txBody>
      </p:sp>
      <p:sp>
        <p:nvSpPr>
          <p:cNvPr id="6" name="Object 5"/>
          <p:cNvSpPr/>
          <p:nvPr/>
        </p:nvSpPr>
        <p:spPr>
          <a:xfrm>
            <a:off x="5808797" y="3961409"/>
            <a:ext cx="6494426" cy="533267"/>
          </a:xfrm>
          <a:prstGeom prst="rect">
            <a:avLst/>
          </a:prstGeom>
          <a:noFill/>
        </p:spPr>
        <p:txBody>
          <a:bodyPr wrap="square" lIns="0" tIns="0" rIns="0" bIns="0" rtlCol="0" anchor="t"/>
          <a:lstStyle/>
          <a:p>
            <a:pPr algn="l">
              <a:lnSpc>
                <a:spcPts val="2100"/>
              </a:lnSpc>
              <a:spcBef>
                <a:spcPts val="1176"/>
              </a:spcBef>
              <a:buNone/>
            </a:pPr>
            <a:r>
              <a:rPr lang="en-US" sz="1500" b="1" dirty="0">
                <a:solidFill>
                  <a:srgbClr val="5A5A4C"/>
                </a:solidFill>
                <a:latin typeface="Montserrat" pitchFamily="34" charset="0"/>
                <a:ea typeface="Montserrat" pitchFamily="34" charset="-122"/>
                <a:cs typeface="Montserrat" pitchFamily="34" charset="-120"/>
              </a:rPr>
              <a:t>Interactive Features</a:t>
            </a:r>
            <a:r>
              <a:rPr lang="en-US" sz="1500" dirty="0">
                <a:solidFill>
                  <a:srgbClr val="5A5A4C"/>
                </a:solidFill>
                <a:latin typeface="Montserrat" pitchFamily="34" charset="0"/>
                <a:ea typeface="Montserrat" pitchFamily="34" charset="-122"/>
                <a:cs typeface="Montserrat" pitchFamily="34" charset="-120"/>
              </a:rPr>
              <a:t>: Include demo links or embedded examples of your work (e.g., web applications).</a:t>
            </a:r>
            <a:endParaRPr lang="en-US" dirty="0"/>
          </a:p>
        </p:txBody>
      </p:sp>
      <p:sp>
        <p:nvSpPr>
          <p:cNvPr id="7" name="Object 6"/>
          <p:cNvSpPr/>
          <p:nvPr/>
        </p:nvSpPr>
        <p:spPr>
          <a:xfrm>
            <a:off x="5808797" y="4647038"/>
            <a:ext cx="6494426" cy="533267"/>
          </a:xfrm>
          <a:prstGeom prst="rect">
            <a:avLst/>
          </a:prstGeom>
          <a:noFill/>
        </p:spPr>
        <p:txBody>
          <a:bodyPr wrap="square" lIns="0" tIns="0" rIns="0" bIns="0" rtlCol="0" anchor="t"/>
          <a:lstStyle/>
          <a:p>
            <a:pPr algn="l">
              <a:lnSpc>
                <a:spcPts val="2100"/>
              </a:lnSpc>
              <a:spcBef>
                <a:spcPts val="1176"/>
              </a:spcBef>
              <a:buNone/>
            </a:pPr>
            <a:r>
              <a:rPr lang="en-US" sz="1500" b="1" dirty="0">
                <a:solidFill>
                  <a:srgbClr val="5A5A4C"/>
                </a:solidFill>
                <a:latin typeface="Montserrat" pitchFamily="34" charset="0"/>
                <a:ea typeface="Montserrat" pitchFamily="34" charset="-122"/>
                <a:cs typeface="Montserrat" pitchFamily="34" charset="-120"/>
              </a:rPr>
              <a:t>Blog Section</a:t>
            </a:r>
            <a:r>
              <a:rPr lang="en-US" sz="1500" dirty="0">
                <a:solidFill>
                  <a:srgbClr val="5A5A4C"/>
                </a:solidFill>
                <a:latin typeface="Montserrat" pitchFamily="34" charset="0"/>
                <a:ea typeface="Montserrat" pitchFamily="34" charset="-122"/>
                <a:cs typeface="Montserrat" pitchFamily="34" charset="-120"/>
              </a:rPr>
              <a:t>: Write about your experiences, problem-solving approaches, or tutorials.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  Showcase Your Online Presence</a:t>
            </a:r>
            <a:endParaRPr lang="en-US" dirty="0"/>
          </a:p>
        </p:txBody>
      </p:sp>
      <p:pic>
        <p:nvPicPr>
          <p:cNvPr id="3" name="Object 2"/>
          <p:cNvPicPr>
            <a:picLocks noChangeAspect="1"/>
          </p:cNvPicPr>
          <p:nvPr/>
        </p:nvPicPr>
        <p:blipFill>
          <a:blip r:embed="rId3"/>
          <a:srcRect l="4804" r="4804"/>
          <a:stretch/>
        </p:blipFill>
        <p:spPr>
          <a:xfrm>
            <a:off x="476131" y="1523619"/>
            <a:ext cx="4389927" cy="4856536"/>
          </a:xfrm>
          <a:prstGeom prst="rect">
            <a:avLst/>
          </a:prstGeom>
        </p:spPr>
      </p:pic>
      <p:sp>
        <p:nvSpPr>
          <p:cNvPr id="4" name="Object 3"/>
          <p:cNvSpPr/>
          <p:nvPr/>
        </p:nvSpPr>
        <p:spPr>
          <a:xfrm>
            <a:off x="5342189" y="2916778"/>
            <a:ext cx="7007695" cy="959880"/>
          </a:xfrm>
          <a:prstGeom prst="rect">
            <a:avLst/>
          </a:prstGeom>
          <a:noFill/>
        </p:spPr>
        <p:txBody>
          <a:bodyPr wrap="square" lIns="0" tIns="0" rIns="0" bIns="0" rtlCol="0" anchor="t"/>
          <a:lstStyle/>
          <a:p>
            <a:pPr algn="l">
              <a:lnSpc>
                <a:spcPts val="3780"/>
              </a:lnSpc>
              <a:buNone/>
            </a:pPr>
            <a:r>
              <a:rPr lang="en-US" sz="3000" dirty="0">
                <a:solidFill>
                  <a:srgbClr val="E66922"/>
                </a:solidFill>
                <a:latin typeface="Montserrat" pitchFamily="34" charset="0"/>
                <a:ea typeface="Montserrat" pitchFamily="34" charset="-122"/>
                <a:cs typeface="Montserrat" pitchFamily="34" charset="-120"/>
              </a:rPr>
              <a:t>Participate in Coding Challenges and Competitions</a:t>
            </a:r>
            <a:endParaRPr lang="en-US" dirty="0"/>
          </a:p>
        </p:txBody>
      </p:sp>
      <p:sp>
        <p:nvSpPr>
          <p:cNvPr id="5" name="Object 4"/>
          <p:cNvSpPr/>
          <p:nvPr/>
        </p:nvSpPr>
        <p:spPr>
          <a:xfrm>
            <a:off x="5342189" y="3989025"/>
            <a:ext cx="7007695" cy="266633"/>
          </a:xfrm>
          <a:prstGeom prst="rect">
            <a:avLst/>
          </a:prstGeom>
          <a:noFill/>
        </p:spPr>
        <p:txBody>
          <a:bodyPr wrap="square" lIns="0" tIns="0" rIns="0" bIns="0" rtlCol="0" anchor="t"/>
          <a:lstStyle/>
          <a:p>
            <a:pPr algn="l">
              <a:lnSpc>
                <a:spcPts val="2100"/>
              </a:lnSpc>
              <a:spcBef>
                <a:spcPts val="867"/>
              </a:spcBef>
              <a:buNone/>
            </a:pPr>
            <a:r>
              <a:rPr lang="en-US" sz="1500" b="1" dirty="0">
                <a:solidFill>
                  <a:srgbClr val="5A5A4C"/>
                </a:solidFill>
                <a:latin typeface="Montserrat" pitchFamily="34" charset="0"/>
                <a:ea typeface="Montserrat" pitchFamily="34" charset="-122"/>
                <a:cs typeface="Montserrat" pitchFamily="34" charset="-120"/>
              </a:rPr>
              <a:t>Hackathons</a:t>
            </a:r>
            <a:r>
              <a:rPr lang="en-US" sz="1500" dirty="0">
                <a:solidFill>
                  <a:srgbClr val="5A5A4C"/>
                </a:solidFill>
                <a:latin typeface="Montserrat" pitchFamily="34" charset="0"/>
                <a:ea typeface="Montserrat" pitchFamily="34" charset="-122"/>
                <a:cs typeface="Montserrat" pitchFamily="34" charset="-120"/>
              </a:rPr>
              <a:t>: Share your solutions and experiences.</a:t>
            </a:r>
            <a:endParaRPr lang="en-US" dirty="0"/>
          </a:p>
        </p:txBody>
      </p:sp>
      <p:sp>
        <p:nvSpPr>
          <p:cNvPr id="6" name="Object 5"/>
          <p:cNvSpPr/>
          <p:nvPr/>
        </p:nvSpPr>
        <p:spPr>
          <a:xfrm>
            <a:off x="5342189" y="4408020"/>
            <a:ext cx="7007695" cy="533267"/>
          </a:xfrm>
          <a:prstGeom prst="rect">
            <a:avLst/>
          </a:prstGeom>
          <a:noFill/>
        </p:spPr>
        <p:txBody>
          <a:bodyPr wrap="square" lIns="0" tIns="0" rIns="0" bIns="0" rtlCol="0" anchor="t"/>
          <a:lstStyle/>
          <a:p>
            <a:pPr algn="l">
              <a:lnSpc>
                <a:spcPts val="2100"/>
              </a:lnSpc>
              <a:spcBef>
                <a:spcPts val="1176"/>
              </a:spcBef>
              <a:buNone/>
            </a:pPr>
            <a:r>
              <a:rPr lang="en-US" sz="1500" b="1" dirty="0">
                <a:solidFill>
                  <a:srgbClr val="5A5A4C"/>
                </a:solidFill>
                <a:latin typeface="Montserrat" pitchFamily="34" charset="0"/>
                <a:ea typeface="Montserrat" pitchFamily="34" charset="-122"/>
                <a:cs typeface="Montserrat" pitchFamily="34" charset="-120"/>
              </a:rPr>
              <a:t>Competitive Coding Platforms</a:t>
            </a:r>
            <a:r>
              <a:rPr lang="en-US" sz="1500" dirty="0">
                <a:solidFill>
                  <a:srgbClr val="5A5A4C"/>
                </a:solidFill>
                <a:latin typeface="Montserrat" pitchFamily="34" charset="0"/>
                <a:ea typeface="Montserrat" pitchFamily="34" charset="-122"/>
                <a:cs typeface="Montserrat" pitchFamily="34" charset="-120"/>
              </a:rPr>
              <a:t>: Showcase your profiles on platforms like LeetCode, HackerRank, and Codeforces.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  Showcase Your Online Presence</a:t>
            </a:r>
            <a:endParaRPr lang="en-US" dirty="0"/>
          </a:p>
        </p:txBody>
      </p:sp>
      <p:pic>
        <p:nvPicPr>
          <p:cNvPr id="3" name="Object 2"/>
          <p:cNvPicPr>
            <a:picLocks noChangeAspect="1"/>
          </p:cNvPicPr>
          <p:nvPr/>
        </p:nvPicPr>
        <p:blipFill>
          <a:blip r:embed="rId3"/>
          <a:srcRect l="16670" r="16670"/>
          <a:stretch/>
        </p:blipFill>
        <p:spPr>
          <a:xfrm>
            <a:off x="476131" y="1523619"/>
            <a:ext cx="4856536" cy="4856536"/>
          </a:xfrm>
          <a:prstGeom prst="rect">
            <a:avLst/>
          </a:prstGeom>
        </p:spPr>
      </p:pic>
      <p:sp>
        <p:nvSpPr>
          <p:cNvPr id="4" name="Object 3"/>
          <p:cNvSpPr/>
          <p:nvPr/>
        </p:nvSpPr>
        <p:spPr>
          <a:xfrm>
            <a:off x="5808797" y="2992959"/>
            <a:ext cx="6494426" cy="959880"/>
          </a:xfrm>
          <a:prstGeom prst="rect">
            <a:avLst/>
          </a:prstGeom>
          <a:noFill/>
        </p:spPr>
        <p:txBody>
          <a:bodyPr wrap="square" lIns="0" tIns="0" rIns="0" bIns="0" rtlCol="0" anchor="t"/>
          <a:lstStyle/>
          <a:p>
            <a:pPr algn="l">
              <a:lnSpc>
                <a:spcPts val="3780"/>
              </a:lnSpc>
              <a:buNone/>
            </a:pPr>
            <a:r>
              <a:rPr lang="en-US" sz="3000" dirty="0">
                <a:solidFill>
                  <a:srgbClr val="E66922"/>
                </a:solidFill>
                <a:latin typeface="Montserrat" pitchFamily="34" charset="0"/>
                <a:ea typeface="Montserrat" pitchFamily="34" charset="-122"/>
                <a:cs typeface="Montserrat" pitchFamily="34" charset="-120"/>
              </a:rPr>
              <a:t>Participate in events &amp; online discussions</a:t>
            </a:r>
            <a:endParaRPr lang="en-US" dirty="0"/>
          </a:p>
        </p:txBody>
      </p:sp>
      <p:sp>
        <p:nvSpPr>
          <p:cNvPr id="5" name="Object 4"/>
          <p:cNvSpPr/>
          <p:nvPr/>
        </p:nvSpPr>
        <p:spPr>
          <a:xfrm>
            <a:off x="5808797" y="4065206"/>
            <a:ext cx="6494426" cy="799900"/>
          </a:xfrm>
          <a:prstGeom prst="rect">
            <a:avLst/>
          </a:prstGeom>
          <a:noFill/>
        </p:spPr>
        <p:txBody>
          <a:bodyPr wrap="square" lIns="0" tIns="0" rIns="0" bIns="0" rtlCol="0" anchor="t"/>
          <a:lstStyle/>
          <a:p>
            <a:pPr algn="l">
              <a:lnSpc>
                <a:spcPts val="2100"/>
              </a:lnSpc>
              <a:spcBef>
                <a:spcPts val="867"/>
              </a:spcBef>
              <a:buNone/>
            </a:pPr>
            <a:r>
              <a:rPr lang="en-US" sz="1500" dirty="0">
                <a:solidFill>
                  <a:srgbClr val="5A5A4C"/>
                </a:solidFill>
                <a:latin typeface="Montserrat" pitchFamily="34" charset="0"/>
                <a:ea typeface="Montserrat" pitchFamily="34" charset="-122"/>
                <a:cs typeface="Montserrat" pitchFamily="34" charset="-120"/>
              </a:rPr>
              <a:t>Engage in discussions on forums, Reddit, or industry-specific communities to share your expertise and connect with like-minded individuals.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Navigating the Tech Landscape</a:t>
            </a:r>
            <a:endParaRPr lang="en-US" dirty="0"/>
          </a:p>
        </p:txBody>
      </p:sp>
      <p:sp>
        <p:nvSpPr>
          <p:cNvPr id="3" name="Object 2"/>
          <p:cNvSpPr/>
          <p:nvPr/>
        </p:nvSpPr>
        <p:spPr>
          <a:xfrm>
            <a:off x="952262" y="1524095"/>
            <a:ext cx="5446938" cy="4831301"/>
          </a:xfrm>
          <a:prstGeom prst="rect">
            <a:avLst/>
          </a:prstGeom>
          <a:noFill/>
        </p:spPr>
        <p:txBody>
          <a:bodyPr wrap="square" lIns="0" tIns="0" rIns="0" bIns="0" rtlCol="0" anchor="t"/>
          <a:lstStyle/>
          <a:p>
            <a:pPr marL="242900" indent="-242900" algn="l">
              <a:lnSpc>
                <a:spcPts val="2177"/>
              </a:lnSpc>
              <a:buSzPct val="100000"/>
              <a:buChar char="•"/>
            </a:pPr>
            <a:r>
              <a:rPr lang="en-US" sz="1728" dirty="0">
                <a:solidFill>
                  <a:srgbClr val="E66922"/>
                </a:solidFill>
                <a:latin typeface="Montserrat" pitchFamily="34" charset="0"/>
                <a:ea typeface="Montserrat" pitchFamily="34" charset="-122"/>
                <a:cs typeface="Montserrat" pitchFamily="34" charset="-120"/>
              </a:rPr>
              <a:t>Software Engineer</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Designing, developing, and maintaining software applications, from front-end user interfaces to back-end infrastructures.</a:t>
            </a:r>
          </a:p>
          <a:p>
            <a:pPr marL="242900" indent="-242900" algn="l">
              <a:lnSpc>
                <a:spcPts val="2177"/>
              </a:lnSpc>
              <a:spcBef>
                <a:spcPts val="2087"/>
              </a:spcBef>
              <a:buSzPct val="100000"/>
              <a:buChar char="•"/>
            </a:pPr>
            <a:r>
              <a:rPr lang="en-US" sz="1728" dirty="0">
                <a:solidFill>
                  <a:srgbClr val="E66922"/>
                </a:solidFill>
                <a:latin typeface="Montserrat" pitchFamily="34" charset="0"/>
                <a:ea typeface="Montserrat" pitchFamily="34" charset="-122"/>
                <a:cs typeface="Montserrat" pitchFamily="34" charset="-120"/>
              </a:rPr>
              <a:t>Web Developer</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Building and maintaining websites and web applications with expertise in HTML, CSS, JavaScript, and frameworks like React or Angular.</a:t>
            </a:r>
          </a:p>
          <a:p>
            <a:pPr marL="242900" indent="-242900" algn="l">
              <a:lnSpc>
                <a:spcPts val="2177"/>
              </a:lnSpc>
              <a:spcBef>
                <a:spcPts val="2087"/>
              </a:spcBef>
              <a:buSzPct val="100000"/>
              <a:buChar char="•"/>
            </a:pPr>
            <a:r>
              <a:rPr lang="en-US" sz="1728" dirty="0">
                <a:solidFill>
                  <a:srgbClr val="E66922"/>
                </a:solidFill>
                <a:latin typeface="Montserrat" pitchFamily="34" charset="0"/>
                <a:ea typeface="Montserrat" pitchFamily="34" charset="-122"/>
                <a:cs typeface="Montserrat" pitchFamily="34" charset="-120"/>
              </a:rPr>
              <a:t>Mobile App Developer</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Creating mobile applications for iOS and Android platforms, leveraging tools like Swift, Kotlin, and Flutter.</a:t>
            </a:r>
          </a:p>
          <a:p>
            <a:pPr marL="242900" indent="-242900" algn="l">
              <a:lnSpc>
                <a:spcPts val="2177"/>
              </a:lnSpc>
              <a:spcBef>
                <a:spcPts val="2087"/>
              </a:spcBef>
              <a:buSzPct val="100000"/>
              <a:buChar char="•"/>
            </a:pPr>
            <a:r>
              <a:rPr lang="en-US" sz="1728" dirty="0">
                <a:solidFill>
                  <a:srgbClr val="E66922"/>
                </a:solidFill>
                <a:latin typeface="Montserrat" pitchFamily="34" charset="0"/>
                <a:ea typeface="Montserrat" pitchFamily="34" charset="-122"/>
                <a:cs typeface="Montserrat" pitchFamily="34" charset="-120"/>
              </a:rPr>
              <a:t>Data Scientist</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Analyzing complex data sets to uncover insights, utilizing tools like Python, R, and machine learning frameworks such as TensorFlow.</a:t>
            </a:r>
          </a:p>
          <a:p>
            <a:pPr marL="242900" indent="-242900" algn="l">
              <a:lnSpc>
                <a:spcPts val="2177"/>
              </a:lnSpc>
              <a:spcBef>
                <a:spcPts val="2087"/>
              </a:spcBef>
              <a:buSzPct val="100000"/>
              <a:buChar char="•"/>
            </a:pPr>
            <a:r>
              <a:rPr lang="en-US" sz="1728" dirty="0">
                <a:solidFill>
                  <a:srgbClr val="E66922"/>
                </a:solidFill>
                <a:latin typeface="Montserrat" pitchFamily="34" charset="0"/>
                <a:ea typeface="Montserrat" pitchFamily="34" charset="-122"/>
                <a:cs typeface="Montserrat" pitchFamily="34" charset="-120"/>
              </a:rPr>
              <a:t>Cybersecurity Specialist</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Securing systems and networks from threats, focusing on penetration testing, risk analysis, and incident response.</a:t>
            </a:r>
            <a:endParaRPr lang="en-US" dirty="0"/>
          </a:p>
        </p:txBody>
      </p:sp>
      <p:sp>
        <p:nvSpPr>
          <p:cNvPr id="4" name="Object 3"/>
          <p:cNvSpPr/>
          <p:nvPr/>
        </p:nvSpPr>
        <p:spPr>
          <a:xfrm>
            <a:off x="6284928" y="1524095"/>
            <a:ext cx="5446938" cy="4831301"/>
          </a:xfrm>
          <a:prstGeom prst="rect">
            <a:avLst/>
          </a:prstGeom>
          <a:noFill/>
        </p:spPr>
        <p:txBody>
          <a:bodyPr wrap="square" lIns="0" tIns="0" rIns="0" bIns="0" rtlCol="0" anchor="t"/>
          <a:lstStyle/>
          <a:p>
            <a:pPr marL="242900" indent="-242900" algn="l">
              <a:lnSpc>
                <a:spcPts val="2177"/>
              </a:lnSpc>
              <a:buSzPct val="100000"/>
              <a:buChar char="•"/>
            </a:pPr>
            <a:r>
              <a:rPr lang="en-US" sz="1728" dirty="0">
                <a:solidFill>
                  <a:srgbClr val="E66922"/>
                </a:solidFill>
                <a:latin typeface="Montserrat" pitchFamily="34" charset="0"/>
                <a:ea typeface="Montserrat" pitchFamily="34" charset="-122"/>
                <a:cs typeface="Montserrat" pitchFamily="34" charset="-120"/>
              </a:rPr>
              <a:t>AI/ML Engineer</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Designing algorithms for predictive modelling and AI-driven solutions, with expertise in natural language processing (NLP) and computer vision.  </a:t>
            </a:r>
          </a:p>
          <a:p>
            <a:pPr marL="242900" indent="-242900" algn="l">
              <a:lnSpc>
                <a:spcPts val="2177"/>
              </a:lnSpc>
              <a:spcBef>
                <a:spcPts val="2087"/>
              </a:spcBef>
              <a:buSzPct val="100000"/>
              <a:buChar char="•"/>
            </a:pPr>
            <a:r>
              <a:rPr lang="en-US" sz="1728" dirty="0">
                <a:solidFill>
                  <a:srgbClr val="E66922"/>
                </a:solidFill>
                <a:latin typeface="Montserrat" pitchFamily="34" charset="0"/>
                <a:ea typeface="Montserrat" pitchFamily="34" charset="-122"/>
                <a:cs typeface="Montserrat" pitchFamily="34" charset="-120"/>
              </a:rPr>
              <a:t>IoT Specialist</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Creating and managing Internet of Things (IoT) systems for smart homes, industrial automation, and more.  </a:t>
            </a:r>
          </a:p>
          <a:p>
            <a:pPr marL="242900" indent="-242900" algn="l">
              <a:lnSpc>
                <a:spcPts val="2177"/>
              </a:lnSpc>
              <a:spcBef>
                <a:spcPts val="2087"/>
              </a:spcBef>
              <a:buSzPct val="100000"/>
              <a:buChar char="•"/>
            </a:pPr>
            <a:r>
              <a:rPr lang="en-US" sz="1728" dirty="0">
                <a:solidFill>
                  <a:srgbClr val="E66922"/>
                </a:solidFill>
                <a:latin typeface="Montserrat" pitchFamily="34" charset="0"/>
                <a:ea typeface="Montserrat" pitchFamily="34" charset="-122"/>
                <a:cs typeface="Montserrat" pitchFamily="34" charset="-120"/>
              </a:rPr>
              <a:t>DevOps Engineer</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Bridging the gap between development and operations to ensure smooth deployments and scalability.  </a:t>
            </a:r>
          </a:p>
          <a:p>
            <a:pPr marL="242900" indent="-242900" algn="l">
              <a:lnSpc>
                <a:spcPts val="2177"/>
              </a:lnSpc>
              <a:spcBef>
                <a:spcPts val="2087"/>
              </a:spcBef>
              <a:buSzPct val="100000"/>
              <a:buChar char="•"/>
            </a:pPr>
            <a:r>
              <a:rPr lang="en-US" sz="1728" dirty="0">
                <a:solidFill>
                  <a:srgbClr val="E66922"/>
                </a:solidFill>
                <a:latin typeface="Montserrat" pitchFamily="34" charset="0"/>
                <a:ea typeface="Montserrat" pitchFamily="34" charset="-122"/>
                <a:cs typeface="Montserrat" pitchFamily="34" charset="-120"/>
              </a:rPr>
              <a:t>Cloud Engineer</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Managing cloud-based solutions, ensuring scalability, reliability, and security on platforms like AWS, Azure, and Google Cloud.  </a:t>
            </a:r>
          </a:p>
          <a:p>
            <a:pPr marL="242900" indent="-242900" algn="l">
              <a:lnSpc>
                <a:spcPts val="2177"/>
              </a:lnSpc>
              <a:spcBef>
                <a:spcPts val="2087"/>
              </a:spcBef>
              <a:buSzPct val="100000"/>
              <a:buChar char="•"/>
            </a:pPr>
            <a:r>
              <a:rPr lang="en-US" sz="1728" dirty="0">
                <a:solidFill>
                  <a:srgbClr val="E66922"/>
                </a:solidFill>
                <a:latin typeface="Montserrat" pitchFamily="34" charset="0"/>
                <a:ea typeface="Montserrat" pitchFamily="34" charset="-122"/>
                <a:cs typeface="Montserrat" pitchFamily="34" charset="-120"/>
              </a:rPr>
              <a:t>Blockchain Developer</a:t>
            </a:r>
          </a:p>
          <a:p>
            <a:pPr lvl="1" algn="l">
              <a:lnSpc>
                <a:spcPts val="1546"/>
              </a:lnSpc>
              <a:spcBef>
                <a:spcPts val="323"/>
              </a:spcBef>
              <a:buNone/>
            </a:pPr>
            <a:r>
              <a:rPr lang="en-US" sz="1104" dirty="0">
                <a:solidFill>
                  <a:srgbClr val="5A5A4C"/>
                </a:solidFill>
                <a:latin typeface="Montserrat" pitchFamily="34" charset="0"/>
                <a:ea typeface="Montserrat" pitchFamily="34" charset="-122"/>
                <a:cs typeface="Montserrat" pitchFamily="34" charset="-120"/>
              </a:rPr>
              <a:t>Building secure, decentralized applications using distributed ledger technology.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Take Risks and Seize Opportunities</a:t>
            </a:r>
            <a:endParaRPr lang="en-US" dirty="0"/>
          </a:p>
        </p:txBody>
      </p:sp>
      <p:sp>
        <p:nvSpPr>
          <p:cNvPr id="3" name="Object 2"/>
          <p:cNvSpPr/>
          <p:nvPr/>
        </p:nvSpPr>
        <p:spPr>
          <a:xfrm>
            <a:off x="952262" y="2341969"/>
            <a:ext cx="5446938" cy="3195553"/>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E66922"/>
                </a:solidFill>
                <a:latin typeface="Montserrat" pitchFamily="34" charset="0"/>
                <a:ea typeface="Montserrat" pitchFamily="34" charset="-122"/>
                <a:cs typeface="Montserrat" pitchFamily="34" charset="-120"/>
              </a:rPr>
              <a:t>Stepping Out of the Comfort Zone</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Embracing challenges and taking on projects that push your boundaries can lead to unexpected growth and new opportunities.</a:t>
            </a:r>
          </a:p>
          <a:p>
            <a:pPr marL="242900" indent="-242900" algn="l">
              <a:lnSpc>
                <a:spcPts val="2722"/>
              </a:lnSpc>
              <a:spcBef>
                <a:spcPts val="2609"/>
              </a:spcBef>
              <a:buSzPct val="100000"/>
              <a:buChar char="•"/>
            </a:pPr>
            <a:r>
              <a:rPr lang="en-US" sz="2160" dirty="0">
                <a:solidFill>
                  <a:srgbClr val="E66922"/>
                </a:solidFill>
                <a:latin typeface="Montserrat" pitchFamily="34" charset="0"/>
                <a:ea typeface="Montserrat" pitchFamily="34" charset="-122"/>
                <a:cs typeface="Montserrat" pitchFamily="34" charset="-120"/>
              </a:rPr>
              <a:t>Pivoting to New Technologies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Exploring and adapting to emerging technologies, even when it requires a significant learning curve, can open up fresh career paths and demonstrate your adaptability.</a:t>
            </a:r>
            <a:endParaRPr lang="en-US" dirty="0"/>
          </a:p>
        </p:txBody>
      </p:sp>
      <p:sp>
        <p:nvSpPr>
          <p:cNvPr id="4" name="Object 3"/>
          <p:cNvSpPr/>
          <p:nvPr/>
        </p:nvSpPr>
        <p:spPr>
          <a:xfrm>
            <a:off x="6284928" y="2341969"/>
            <a:ext cx="5446938" cy="2850001"/>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E66922"/>
                </a:solidFill>
                <a:latin typeface="Montserrat" pitchFamily="34" charset="0"/>
                <a:ea typeface="Montserrat" pitchFamily="34" charset="-122"/>
                <a:cs typeface="Montserrat" pitchFamily="34" charset="-120"/>
              </a:rPr>
              <a:t>Embracing Calculated Risks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Thoughtfully evaluating and taking on risks, rather than playing it safe, can pay off with accelerated learning and professional development.</a:t>
            </a:r>
          </a:p>
          <a:p>
            <a:pPr marL="242900" indent="-242900" algn="l">
              <a:lnSpc>
                <a:spcPts val="2722"/>
              </a:lnSpc>
              <a:spcBef>
                <a:spcPts val="2609"/>
              </a:spcBef>
              <a:buSzPct val="100000"/>
              <a:buChar char="•"/>
            </a:pPr>
            <a:r>
              <a:rPr lang="en-US" sz="2160" dirty="0">
                <a:solidFill>
                  <a:srgbClr val="E66922"/>
                </a:solidFill>
                <a:latin typeface="Montserrat" pitchFamily="34" charset="0"/>
                <a:ea typeface="Montserrat" pitchFamily="34" charset="-122"/>
                <a:cs typeface="Montserrat" pitchFamily="34" charset="-120"/>
              </a:rPr>
              <a:t>Seizing Opportunities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Being alert to and proactively pursuing the opportunities that present themselves, even if they are outside your current scope, can lead to unexpected and rewarding outcomes.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Building a Fulfilling Career</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09" y="1799775"/>
            <a:ext cx="8941739" cy="1018920"/>
          </a:xfrm>
          <a:prstGeom prst="rect">
            <a:avLst/>
          </a:prstGeom>
        </p:spPr>
      </p:pic>
      <p:sp>
        <p:nvSpPr>
          <p:cNvPr id="4" name="Object 3"/>
          <p:cNvSpPr/>
          <p:nvPr/>
        </p:nvSpPr>
        <p:spPr>
          <a:xfrm>
            <a:off x="666583" y="2099618"/>
            <a:ext cx="418995" cy="407925"/>
          </a:xfrm>
          <a:prstGeom prst="rect">
            <a:avLst/>
          </a:prstGeom>
          <a:noFill/>
        </p:spPr>
        <p:txBody>
          <a:bodyPr wrap="square" lIns="0" tIns="0" rIns="0" bIns="0" rtlCol="0" anchor="ctr"/>
          <a:lstStyle/>
          <a:p>
            <a:pPr algn="l">
              <a:lnSpc>
                <a:spcPts val="3213"/>
              </a:lnSpc>
              <a:buNone/>
            </a:pPr>
            <a:r>
              <a:rPr lang="en-US" sz="2550" dirty="0">
                <a:solidFill>
                  <a:srgbClr val="2A2921"/>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1047488" y="2158778"/>
            <a:ext cx="8200261" cy="291749"/>
          </a:xfrm>
          <a:prstGeom prst="rect">
            <a:avLst/>
          </a:prstGeom>
          <a:noFill/>
        </p:spPr>
        <p:txBody>
          <a:bodyPr wrap="square" lIns="0" tIns="0" rIns="0" bIns="0" rtlCol="0" anchor="ctr"/>
          <a:lstStyle/>
          <a:p>
            <a:pPr algn="l">
              <a:lnSpc>
                <a:spcPts val="2298"/>
              </a:lnSpc>
              <a:buNone/>
            </a:pPr>
            <a:r>
              <a:rPr lang="en-US" sz="1824" dirty="0">
                <a:solidFill>
                  <a:srgbClr val="2A2921"/>
                </a:solidFill>
                <a:latin typeface="Montserrat" pitchFamily="34" charset="0"/>
                <a:ea typeface="Montserrat" pitchFamily="34" charset="-122"/>
                <a:cs typeface="Montserrat" pitchFamily="34" charset="-120"/>
              </a:rPr>
              <a:t>Identify Your Strengths and Passions</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09" y="2894877"/>
            <a:ext cx="6618220" cy="1018920"/>
          </a:xfrm>
          <a:prstGeom prst="rect">
            <a:avLst/>
          </a:prstGeom>
        </p:spPr>
      </p:pic>
      <p:sp>
        <p:nvSpPr>
          <p:cNvPr id="7" name="Object 6"/>
          <p:cNvSpPr/>
          <p:nvPr/>
        </p:nvSpPr>
        <p:spPr>
          <a:xfrm>
            <a:off x="666583" y="3194720"/>
            <a:ext cx="418995" cy="407925"/>
          </a:xfrm>
          <a:prstGeom prst="rect">
            <a:avLst/>
          </a:prstGeom>
          <a:noFill/>
        </p:spPr>
        <p:txBody>
          <a:bodyPr wrap="square" lIns="0" tIns="0" rIns="0" bIns="0" rtlCol="0" anchor="ctr"/>
          <a:lstStyle/>
          <a:p>
            <a:pPr algn="l">
              <a:lnSpc>
                <a:spcPts val="3213"/>
              </a:lnSpc>
              <a:buNone/>
            </a:pPr>
            <a:r>
              <a:rPr lang="en-US" sz="2550" dirty="0">
                <a:solidFill>
                  <a:srgbClr val="2A2921"/>
                </a:solidFill>
                <a:latin typeface="Montserrat" pitchFamily="34" charset="0"/>
                <a:ea typeface="Montserrat" pitchFamily="34" charset="-122"/>
                <a:cs typeface="Montserrat" pitchFamily="34" charset="-120"/>
              </a:rPr>
              <a:t>2</a:t>
            </a:r>
            <a:endParaRPr lang="en-US" dirty="0"/>
          </a:p>
        </p:txBody>
      </p:sp>
      <p:sp>
        <p:nvSpPr>
          <p:cNvPr id="8" name="Object 7"/>
          <p:cNvSpPr/>
          <p:nvPr/>
        </p:nvSpPr>
        <p:spPr>
          <a:xfrm>
            <a:off x="1047488" y="3253879"/>
            <a:ext cx="5820891" cy="291749"/>
          </a:xfrm>
          <a:prstGeom prst="rect">
            <a:avLst/>
          </a:prstGeom>
          <a:noFill/>
        </p:spPr>
        <p:txBody>
          <a:bodyPr wrap="square" lIns="0" tIns="0" rIns="0" bIns="0" rtlCol="0" anchor="ctr"/>
          <a:lstStyle/>
          <a:p>
            <a:pPr algn="l">
              <a:lnSpc>
                <a:spcPts val="2298"/>
              </a:lnSpc>
              <a:buNone/>
            </a:pPr>
            <a:r>
              <a:rPr lang="en-US" sz="1824" dirty="0">
                <a:solidFill>
                  <a:srgbClr val="2A2921"/>
                </a:solidFill>
                <a:latin typeface="Montserrat" pitchFamily="34" charset="0"/>
                <a:ea typeface="Montserrat" pitchFamily="34" charset="-122"/>
                <a:cs typeface="Montserrat" pitchFamily="34" charset="-120"/>
              </a:rPr>
              <a:t>Develop a Focused Career Roadmap</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609" y="3989977"/>
            <a:ext cx="11265258" cy="1018920"/>
          </a:xfrm>
          <a:prstGeom prst="rect">
            <a:avLst/>
          </a:prstGeom>
        </p:spPr>
      </p:pic>
      <p:sp>
        <p:nvSpPr>
          <p:cNvPr id="10" name="Object 9"/>
          <p:cNvSpPr/>
          <p:nvPr/>
        </p:nvSpPr>
        <p:spPr>
          <a:xfrm>
            <a:off x="666583" y="4289821"/>
            <a:ext cx="418995" cy="407925"/>
          </a:xfrm>
          <a:prstGeom prst="rect">
            <a:avLst/>
          </a:prstGeom>
          <a:noFill/>
        </p:spPr>
        <p:txBody>
          <a:bodyPr wrap="square" lIns="0" tIns="0" rIns="0" bIns="0" rtlCol="0" anchor="ctr"/>
          <a:lstStyle/>
          <a:p>
            <a:pPr algn="l">
              <a:lnSpc>
                <a:spcPts val="3213"/>
              </a:lnSpc>
              <a:buNone/>
            </a:pPr>
            <a:r>
              <a:rPr lang="en-US" sz="2550" dirty="0">
                <a:solidFill>
                  <a:srgbClr val="2A2921"/>
                </a:solidFill>
                <a:latin typeface="Montserrat" pitchFamily="34" charset="0"/>
                <a:ea typeface="Montserrat" pitchFamily="34" charset="-122"/>
                <a:cs typeface="Montserrat" pitchFamily="34" charset="-120"/>
              </a:rPr>
              <a:t>3</a:t>
            </a:r>
            <a:endParaRPr lang="en-US" dirty="0"/>
          </a:p>
        </p:txBody>
      </p:sp>
      <p:sp>
        <p:nvSpPr>
          <p:cNvPr id="11" name="Object 10"/>
          <p:cNvSpPr/>
          <p:nvPr/>
        </p:nvSpPr>
        <p:spPr>
          <a:xfrm>
            <a:off x="1047488" y="4348980"/>
            <a:ext cx="10570107" cy="291749"/>
          </a:xfrm>
          <a:prstGeom prst="rect">
            <a:avLst/>
          </a:prstGeom>
          <a:noFill/>
        </p:spPr>
        <p:txBody>
          <a:bodyPr wrap="square" lIns="0" tIns="0" rIns="0" bIns="0" rtlCol="0" anchor="ctr"/>
          <a:lstStyle/>
          <a:p>
            <a:pPr algn="l">
              <a:lnSpc>
                <a:spcPts val="2298"/>
              </a:lnSpc>
              <a:buNone/>
            </a:pPr>
            <a:r>
              <a:rPr lang="en-US" sz="1824" dirty="0">
                <a:solidFill>
                  <a:srgbClr val="2A2921"/>
                </a:solidFill>
                <a:latin typeface="Montserrat" pitchFamily="34" charset="0"/>
                <a:ea typeface="Montserrat" pitchFamily="34" charset="-122"/>
                <a:cs typeface="Montserrat" pitchFamily="34" charset="-120"/>
              </a:rPr>
              <a:t>Continuously Expand Your Skill Set</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609" y="5085078"/>
            <a:ext cx="4294701" cy="1018920"/>
          </a:xfrm>
          <a:prstGeom prst="rect">
            <a:avLst/>
          </a:prstGeom>
        </p:spPr>
      </p:pic>
      <p:sp>
        <p:nvSpPr>
          <p:cNvPr id="13" name="Object 12"/>
          <p:cNvSpPr/>
          <p:nvPr/>
        </p:nvSpPr>
        <p:spPr>
          <a:xfrm>
            <a:off x="666583" y="5384922"/>
            <a:ext cx="418995" cy="407925"/>
          </a:xfrm>
          <a:prstGeom prst="rect">
            <a:avLst/>
          </a:prstGeom>
          <a:noFill/>
        </p:spPr>
        <p:txBody>
          <a:bodyPr wrap="square" lIns="0" tIns="0" rIns="0" bIns="0" rtlCol="0" anchor="ctr"/>
          <a:lstStyle/>
          <a:p>
            <a:pPr algn="l">
              <a:lnSpc>
                <a:spcPts val="3213"/>
              </a:lnSpc>
              <a:buNone/>
            </a:pPr>
            <a:r>
              <a:rPr lang="en-US" sz="2550" dirty="0">
                <a:solidFill>
                  <a:srgbClr val="2A2921"/>
                </a:solidFill>
                <a:latin typeface="Montserrat" pitchFamily="34" charset="0"/>
                <a:ea typeface="Montserrat" pitchFamily="34" charset="-122"/>
                <a:cs typeface="Montserrat" pitchFamily="34" charset="-120"/>
              </a:rPr>
              <a:t>4</a:t>
            </a:r>
            <a:endParaRPr lang="en-US" dirty="0"/>
          </a:p>
        </p:txBody>
      </p:sp>
      <p:sp>
        <p:nvSpPr>
          <p:cNvPr id="14" name="Object 13"/>
          <p:cNvSpPr/>
          <p:nvPr/>
        </p:nvSpPr>
        <p:spPr>
          <a:xfrm>
            <a:off x="1047488" y="5301242"/>
            <a:ext cx="3441522" cy="583498"/>
          </a:xfrm>
          <a:prstGeom prst="rect">
            <a:avLst/>
          </a:prstGeom>
          <a:noFill/>
        </p:spPr>
        <p:txBody>
          <a:bodyPr wrap="square" lIns="0" tIns="0" rIns="0" bIns="0" rtlCol="0" anchor="ctr"/>
          <a:lstStyle/>
          <a:p>
            <a:pPr algn="l">
              <a:lnSpc>
                <a:spcPts val="2298"/>
              </a:lnSpc>
              <a:buNone/>
            </a:pPr>
            <a:r>
              <a:rPr lang="en-US" sz="1824" dirty="0">
                <a:solidFill>
                  <a:srgbClr val="2A2921"/>
                </a:solidFill>
                <a:latin typeface="Montserrat" pitchFamily="34" charset="0"/>
                <a:ea typeface="Montserrat" pitchFamily="34" charset="-122"/>
                <a:cs typeface="Montserrat" pitchFamily="34" charset="-120"/>
              </a:rPr>
              <a:t>Seek Mentorship and Networking Opportunities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The Road Ahead</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237816"/>
            <a:ext cx="12188952" cy="3913796"/>
          </a:xfrm>
          <a:prstGeom prst="rect">
            <a:avLst/>
          </a:prstGeom>
        </p:spPr>
      </p:pic>
      <p:sp>
        <p:nvSpPr>
          <p:cNvPr id="4" name="Object 3"/>
          <p:cNvSpPr/>
          <p:nvPr/>
        </p:nvSpPr>
        <p:spPr>
          <a:xfrm>
            <a:off x="3180555" y="5051987"/>
            <a:ext cx="1675981" cy="575642"/>
          </a:xfrm>
          <a:prstGeom prst="rect">
            <a:avLst/>
          </a:prstGeom>
          <a:noFill/>
        </p:spPr>
        <p:txBody>
          <a:bodyPr wrap="square" lIns="0" tIns="0" rIns="0" bIns="0" rtlCol="0" anchor="t"/>
          <a:lstStyle/>
          <a:p>
            <a:pPr algn="l">
              <a:lnSpc>
                <a:spcPts val="1512"/>
              </a:lnSpc>
              <a:buNone/>
            </a:pPr>
            <a:r>
              <a:rPr lang="en-US" sz="1200" dirty="0">
                <a:solidFill>
                  <a:srgbClr val="2A2921"/>
                </a:solidFill>
                <a:latin typeface="Montserrat" pitchFamily="34" charset="0"/>
                <a:ea typeface="Montserrat" pitchFamily="34" charset="-122"/>
                <a:cs typeface="Montserrat" pitchFamily="34" charset="-120"/>
              </a:rPr>
              <a:t>Analyzing industry trends and market shifts</a:t>
            </a:r>
            <a:endParaRPr lang="en-US" dirty="0"/>
          </a:p>
        </p:txBody>
      </p:sp>
      <p:sp>
        <p:nvSpPr>
          <p:cNvPr id="5" name="Object 4"/>
          <p:cNvSpPr/>
          <p:nvPr/>
        </p:nvSpPr>
        <p:spPr>
          <a:xfrm>
            <a:off x="3180555" y="5732736"/>
            <a:ext cx="1675981" cy="170574"/>
          </a:xfrm>
          <a:prstGeom prst="rect">
            <a:avLst/>
          </a:prstGeom>
          <a:noFill/>
        </p:spPr>
        <p:txBody>
          <a:bodyPr wrap="square" lIns="0" tIns="0" rIns="0" bIns="0" rtlCol="0" anchor="t"/>
          <a:lstStyle/>
          <a:p>
            <a:pPr algn="l">
              <a:lnSpc>
                <a:spcPts val="1344"/>
              </a:lnSpc>
              <a:spcBef>
                <a:spcPts val="811"/>
              </a:spcBef>
              <a:buNone/>
            </a:pPr>
            <a:r>
              <a:rPr lang="en-US" sz="960" dirty="0">
                <a:solidFill>
                  <a:srgbClr val="5A5A4C"/>
                </a:solidFill>
                <a:latin typeface="Montserrat" pitchFamily="34" charset="0"/>
                <a:ea typeface="Montserrat" pitchFamily="34" charset="-122"/>
                <a:cs typeface="Montserrat" pitchFamily="34" charset="-120"/>
              </a:rPr>
              <a:t>1</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6333" y="4827969"/>
            <a:ext cx="295201" cy="399950"/>
          </a:xfrm>
          <a:prstGeom prst="rect">
            <a:avLst/>
          </a:prstGeom>
        </p:spPr>
      </p:pic>
      <p:sp>
        <p:nvSpPr>
          <p:cNvPr id="7" name="Object 6"/>
          <p:cNvSpPr/>
          <p:nvPr/>
        </p:nvSpPr>
        <p:spPr>
          <a:xfrm>
            <a:off x="3732867" y="3356961"/>
            <a:ext cx="1675981" cy="767523"/>
          </a:xfrm>
          <a:prstGeom prst="rect">
            <a:avLst/>
          </a:prstGeom>
          <a:noFill/>
        </p:spPr>
        <p:txBody>
          <a:bodyPr wrap="square" lIns="0" tIns="0" rIns="0" bIns="0" rtlCol="0" anchor="t"/>
          <a:lstStyle/>
          <a:p>
            <a:pPr algn="l">
              <a:lnSpc>
                <a:spcPts val="1512"/>
              </a:lnSpc>
              <a:buNone/>
            </a:pPr>
            <a:r>
              <a:rPr lang="en-US" sz="1200" dirty="0">
                <a:solidFill>
                  <a:srgbClr val="2A2921"/>
                </a:solidFill>
                <a:latin typeface="Montserrat" pitchFamily="34" charset="0"/>
                <a:ea typeface="Montserrat" pitchFamily="34" charset="-122"/>
                <a:cs typeface="Montserrat" pitchFamily="34" charset="-120"/>
              </a:rPr>
              <a:t>Identifying emerging technologies and innovation</a:t>
            </a:r>
            <a:endParaRPr lang="en-US" dirty="0"/>
          </a:p>
        </p:txBody>
      </p:sp>
      <p:sp>
        <p:nvSpPr>
          <p:cNvPr id="8" name="Object 7"/>
          <p:cNvSpPr/>
          <p:nvPr/>
        </p:nvSpPr>
        <p:spPr>
          <a:xfrm>
            <a:off x="3732867" y="4229590"/>
            <a:ext cx="1675981" cy="170574"/>
          </a:xfrm>
          <a:prstGeom prst="rect">
            <a:avLst/>
          </a:prstGeom>
          <a:noFill/>
        </p:spPr>
        <p:txBody>
          <a:bodyPr wrap="square" lIns="0" tIns="0" rIns="0" bIns="0" rtlCol="0" anchor="t"/>
          <a:lstStyle/>
          <a:p>
            <a:pPr algn="l">
              <a:lnSpc>
                <a:spcPts val="1344"/>
              </a:lnSpc>
              <a:spcBef>
                <a:spcPts val="811"/>
              </a:spcBef>
              <a:buNone/>
            </a:pPr>
            <a:r>
              <a:rPr lang="en-US" sz="960" dirty="0">
                <a:solidFill>
                  <a:srgbClr val="5A5A4C"/>
                </a:solidFill>
                <a:latin typeface="Montserrat" pitchFamily="34" charset="0"/>
                <a:ea typeface="Montserrat" pitchFamily="34" charset="-122"/>
                <a:cs typeface="Montserrat" pitchFamily="34" charset="-120"/>
              </a:rPr>
              <a:t>2</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47188" y="2875831"/>
            <a:ext cx="285679" cy="409473"/>
          </a:xfrm>
          <a:prstGeom prst="rect">
            <a:avLst/>
          </a:prstGeom>
        </p:spPr>
      </p:pic>
      <p:sp>
        <p:nvSpPr>
          <p:cNvPr id="10" name="Object 9"/>
          <p:cNvSpPr/>
          <p:nvPr/>
        </p:nvSpPr>
        <p:spPr>
          <a:xfrm>
            <a:off x="6075431" y="2318996"/>
            <a:ext cx="1675981" cy="767523"/>
          </a:xfrm>
          <a:prstGeom prst="rect">
            <a:avLst/>
          </a:prstGeom>
          <a:noFill/>
        </p:spPr>
        <p:txBody>
          <a:bodyPr wrap="square" lIns="0" tIns="0" rIns="0" bIns="0" rtlCol="0" anchor="t"/>
          <a:lstStyle/>
          <a:p>
            <a:pPr algn="l">
              <a:lnSpc>
                <a:spcPts val="1512"/>
              </a:lnSpc>
              <a:buNone/>
            </a:pPr>
            <a:r>
              <a:rPr lang="en-US" sz="1200" dirty="0">
                <a:solidFill>
                  <a:srgbClr val="2A2921"/>
                </a:solidFill>
                <a:latin typeface="Montserrat" pitchFamily="34" charset="0"/>
                <a:ea typeface="Montserrat" pitchFamily="34" charset="-122"/>
                <a:cs typeface="Montserrat" pitchFamily="34" charset="-120"/>
              </a:rPr>
              <a:t>Exploring new business models and revenue streams</a:t>
            </a:r>
            <a:endParaRPr lang="en-US" dirty="0"/>
          </a:p>
        </p:txBody>
      </p:sp>
      <p:sp>
        <p:nvSpPr>
          <p:cNvPr id="11" name="Object 10"/>
          <p:cNvSpPr/>
          <p:nvPr/>
        </p:nvSpPr>
        <p:spPr>
          <a:xfrm>
            <a:off x="6075431" y="3191625"/>
            <a:ext cx="1675981" cy="170574"/>
          </a:xfrm>
          <a:prstGeom prst="rect">
            <a:avLst/>
          </a:prstGeom>
          <a:noFill/>
        </p:spPr>
        <p:txBody>
          <a:bodyPr wrap="square" lIns="0" tIns="0" rIns="0" bIns="0" rtlCol="0" anchor="t"/>
          <a:lstStyle/>
          <a:p>
            <a:pPr algn="l">
              <a:lnSpc>
                <a:spcPts val="1344"/>
              </a:lnSpc>
              <a:spcBef>
                <a:spcPts val="811"/>
              </a:spcBef>
              <a:buNone/>
            </a:pPr>
            <a:r>
              <a:rPr lang="en-US" sz="960" dirty="0">
                <a:solidFill>
                  <a:srgbClr val="5A5A4C"/>
                </a:solidFill>
                <a:latin typeface="Montserrat" pitchFamily="34" charset="0"/>
                <a:ea typeface="Montserrat" pitchFamily="34" charset="-122"/>
                <a:cs typeface="Montserrat" pitchFamily="34" charset="-120"/>
              </a:rPr>
              <a:t>3</a:t>
            </a:r>
            <a:endParaRPr lang="en-US" dirty="0"/>
          </a:p>
        </p:txBody>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99300" y="2875831"/>
            <a:ext cx="285679" cy="409473"/>
          </a:xfrm>
          <a:prstGeom prst="rect">
            <a:avLst/>
          </a:prstGeom>
        </p:spPr>
      </p:pic>
      <p:sp>
        <p:nvSpPr>
          <p:cNvPr id="13" name="Object 12"/>
          <p:cNvSpPr/>
          <p:nvPr/>
        </p:nvSpPr>
        <p:spPr>
          <a:xfrm>
            <a:off x="6732491" y="4004499"/>
            <a:ext cx="1675981" cy="767523"/>
          </a:xfrm>
          <a:prstGeom prst="rect">
            <a:avLst/>
          </a:prstGeom>
          <a:noFill/>
        </p:spPr>
        <p:txBody>
          <a:bodyPr wrap="square" lIns="0" tIns="0" rIns="0" bIns="0" rtlCol="0" anchor="t"/>
          <a:lstStyle/>
          <a:p>
            <a:pPr algn="l">
              <a:lnSpc>
                <a:spcPts val="1512"/>
              </a:lnSpc>
              <a:buNone/>
            </a:pPr>
            <a:r>
              <a:rPr lang="en-US" sz="1200" dirty="0">
                <a:solidFill>
                  <a:srgbClr val="2A2921"/>
                </a:solidFill>
                <a:latin typeface="Montserrat" pitchFamily="34" charset="0"/>
                <a:ea typeface="Montserrat" pitchFamily="34" charset="-122"/>
                <a:cs typeface="Montserrat" pitchFamily="34" charset="-120"/>
              </a:rPr>
              <a:t>Addressing challenges and risks in the digital landscape</a:t>
            </a:r>
            <a:endParaRPr lang="en-US" dirty="0"/>
          </a:p>
        </p:txBody>
      </p:sp>
      <p:sp>
        <p:nvSpPr>
          <p:cNvPr id="14" name="Object 13"/>
          <p:cNvSpPr/>
          <p:nvPr/>
        </p:nvSpPr>
        <p:spPr>
          <a:xfrm>
            <a:off x="6732491" y="4877128"/>
            <a:ext cx="1675981" cy="170574"/>
          </a:xfrm>
          <a:prstGeom prst="rect">
            <a:avLst/>
          </a:prstGeom>
          <a:noFill/>
        </p:spPr>
        <p:txBody>
          <a:bodyPr wrap="square" lIns="0" tIns="0" rIns="0" bIns="0" rtlCol="0" anchor="t"/>
          <a:lstStyle/>
          <a:p>
            <a:pPr algn="l">
              <a:lnSpc>
                <a:spcPts val="1344"/>
              </a:lnSpc>
              <a:spcBef>
                <a:spcPts val="811"/>
              </a:spcBef>
              <a:buNone/>
            </a:pPr>
            <a:r>
              <a:rPr lang="en-US" sz="960" dirty="0">
                <a:solidFill>
                  <a:srgbClr val="5A5A4C"/>
                </a:solidFill>
                <a:latin typeface="Montserrat" pitchFamily="34" charset="0"/>
                <a:ea typeface="Montserrat" pitchFamily="34" charset="-122"/>
                <a:cs typeface="Montserrat" pitchFamily="34" charset="-120"/>
              </a:rPr>
              <a:t>4</a:t>
            </a:r>
            <a:endParaRPr lang="en-US" dirty="0"/>
          </a:p>
        </p:txBody>
      </p:sp>
      <p:pic>
        <p:nvPicPr>
          <p:cNvPr id="15" name="Object 1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03974" y="4761309"/>
            <a:ext cx="295201" cy="409473"/>
          </a:xfrm>
          <a:prstGeom prst="rect">
            <a:avLst/>
          </a:prstGeom>
        </p:spPr>
      </p:pic>
      <p:sp>
        <p:nvSpPr>
          <p:cNvPr id="16" name="Object 15"/>
          <p:cNvSpPr/>
          <p:nvPr/>
        </p:nvSpPr>
        <p:spPr>
          <a:xfrm>
            <a:off x="8998875" y="5051987"/>
            <a:ext cx="1675981" cy="767523"/>
          </a:xfrm>
          <a:prstGeom prst="rect">
            <a:avLst/>
          </a:prstGeom>
          <a:noFill/>
        </p:spPr>
        <p:txBody>
          <a:bodyPr wrap="square" lIns="0" tIns="0" rIns="0" bIns="0" rtlCol="0" anchor="t"/>
          <a:lstStyle/>
          <a:p>
            <a:pPr algn="l">
              <a:lnSpc>
                <a:spcPts val="1512"/>
              </a:lnSpc>
              <a:buNone/>
            </a:pPr>
            <a:r>
              <a:rPr lang="en-US" sz="1200" dirty="0">
                <a:solidFill>
                  <a:srgbClr val="2A2921"/>
                </a:solidFill>
                <a:latin typeface="Montserrat" pitchFamily="34" charset="0"/>
                <a:ea typeface="Montserrat" pitchFamily="34" charset="-122"/>
                <a:cs typeface="Montserrat" pitchFamily="34" charset="-120"/>
              </a:rPr>
              <a:t>Leveraging data and analytics for strategic decision-making</a:t>
            </a:r>
            <a:endParaRPr lang="en-US" dirty="0"/>
          </a:p>
        </p:txBody>
      </p:sp>
      <p:sp>
        <p:nvSpPr>
          <p:cNvPr id="17" name="Object 16"/>
          <p:cNvSpPr/>
          <p:nvPr/>
        </p:nvSpPr>
        <p:spPr>
          <a:xfrm>
            <a:off x="8998875" y="5924616"/>
            <a:ext cx="1675981" cy="170574"/>
          </a:xfrm>
          <a:prstGeom prst="rect">
            <a:avLst/>
          </a:prstGeom>
          <a:noFill/>
        </p:spPr>
        <p:txBody>
          <a:bodyPr wrap="square" lIns="0" tIns="0" rIns="0" bIns="0" rtlCol="0" anchor="t"/>
          <a:lstStyle/>
          <a:p>
            <a:pPr algn="l">
              <a:lnSpc>
                <a:spcPts val="1344"/>
              </a:lnSpc>
              <a:spcBef>
                <a:spcPts val="811"/>
              </a:spcBef>
              <a:buNone/>
            </a:pPr>
            <a:r>
              <a:rPr lang="en-US" sz="960" dirty="0">
                <a:solidFill>
                  <a:srgbClr val="5A5A4C"/>
                </a:solidFill>
                <a:latin typeface="Montserrat" pitchFamily="34" charset="0"/>
                <a:ea typeface="Montserrat" pitchFamily="34" charset="-122"/>
                <a:cs typeface="Montserrat" pitchFamily="34" charset="-120"/>
              </a:rPr>
              <a:t>5</a:t>
            </a:r>
            <a:endParaRPr lang="en-US" dirty="0"/>
          </a:p>
        </p:txBody>
      </p:sp>
      <p:pic>
        <p:nvPicPr>
          <p:cNvPr id="18" name="Object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56086" y="4761309"/>
            <a:ext cx="285679" cy="409473"/>
          </a:xfrm>
          <a:prstGeom prst="rect">
            <a:avLst/>
          </a:prstGeom>
        </p:spPr>
      </p:pic>
      <p:sp>
        <p:nvSpPr>
          <p:cNvPr id="19" name="Object 18"/>
          <p:cNvSpPr/>
          <p:nvPr/>
        </p:nvSpPr>
        <p:spPr>
          <a:xfrm>
            <a:off x="9408347" y="3414097"/>
            <a:ext cx="1675981" cy="767523"/>
          </a:xfrm>
          <a:prstGeom prst="rect">
            <a:avLst/>
          </a:prstGeom>
          <a:noFill/>
        </p:spPr>
        <p:txBody>
          <a:bodyPr wrap="square" lIns="0" tIns="0" rIns="0" bIns="0" rtlCol="0" anchor="t"/>
          <a:lstStyle/>
          <a:p>
            <a:pPr algn="l">
              <a:lnSpc>
                <a:spcPts val="1512"/>
              </a:lnSpc>
              <a:buNone/>
            </a:pPr>
            <a:r>
              <a:rPr lang="en-US" sz="1200" dirty="0">
                <a:solidFill>
                  <a:srgbClr val="2A2921"/>
                </a:solidFill>
                <a:latin typeface="Montserrat" pitchFamily="34" charset="0"/>
                <a:ea typeface="Montserrat" pitchFamily="34" charset="-122"/>
                <a:cs typeface="Montserrat" pitchFamily="34" charset="-120"/>
              </a:rPr>
              <a:t>Fostering a culture of continuous learning and adaptation</a:t>
            </a:r>
            <a:endParaRPr lang="en-US" dirty="0"/>
          </a:p>
        </p:txBody>
      </p:sp>
      <p:sp>
        <p:nvSpPr>
          <p:cNvPr id="20" name="Object 19"/>
          <p:cNvSpPr/>
          <p:nvPr/>
        </p:nvSpPr>
        <p:spPr>
          <a:xfrm>
            <a:off x="9408347" y="4286726"/>
            <a:ext cx="1675981" cy="170574"/>
          </a:xfrm>
          <a:prstGeom prst="rect">
            <a:avLst/>
          </a:prstGeom>
          <a:noFill/>
        </p:spPr>
        <p:txBody>
          <a:bodyPr wrap="square" lIns="0" tIns="0" rIns="0" bIns="0" rtlCol="0" anchor="t"/>
          <a:lstStyle/>
          <a:p>
            <a:pPr algn="l">
              <a:lnSpc>
                <a:spcPts val="1344"/>
              </a:lnSpc>
              <a:spcBef>
                <a:spcPts val="811"/>
              </a:spcBef>
              <a:buNone/>
            </a:pPr>
            <a:r>
              <a:rPr lang="en-US" sz="960" dirty="0">
                <a:solidFill>
                  <a:srgbClr val="5A5A4C"/>
                </a:solidFill>
                <a:latin typeface="Montserrat" pitchFamily="34" charset="0"/>
                <a:ea typeface="Montserrat" pitchFamily="34" charset="-122"/>
                <a:cs typeface="Montserrat" pitchFamily="34" charset="-120"/>
              </a:rPr>
              <a:t>6</a:t>
            </a:r>
            <a:endParaRPr lang="en-US" dirty="0"/>
          </a:p>
        </p:txBody>
      </p:sp>
      <p:pic>
        <p:nvPicPr>
          <p:cNvPr id="21" name="Object 2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17895" y="2809172"/>
            <a:ext cx="285679" cy="4094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1815215" y="1903158"/>
            <a:ext cx="4562232" cy="2569825"/>
          </a:xfrm>
          <a:prstGeom prst="rect">
            <a:avLst/>
          </a:prstGeom>
          <a:solidFill>
            <a:srgbClr val="62A8BB"/>
          </a:solidFill>
        </p:spPr>
      </p:sp>
      <p:pic>
        <p:nvPicPr>
          <p:cNvPr id="3" name="Object 2"/>
          <p:cNvPicPr>
            <a:picLocks noChangeAspect="1"/>
          </p:cNvPicPr>
          <p:nvPr/>
        </p:nvPicPr>
        <p:blipFill>
          <a:blip r:embed="rId3"/>
          <a:srcRect t="16538" b="16538"/>
          <a:stretch/>
        </p:blipFill>
        <p:spPr>
          <a:xfrm>
            <a:off x="1815215" y="1903158"/>
            <a:ext cx="4562232" cy="2569825"/>
          </a:xfrm>
          <a:prstGeom prst="rect">
            <a:avLst/>
          </a:prstGeom>
        </p:spPr>
      </p:pic>
      <p:sp>
        <p:nvSpPr>
          <p:cNvPr id="4" name="Object 3"/>
          <p:cNvSpPr/>
          <p:nvPr/>
        </p:nvSpPr>
        <p:spPr>
          <a:xfrm>
            <a:off x="1815215" y="1903158"/>
            <a:ext cx="4562232" cy="2569825"/>
          </a:xfrm>
          <a:prstGeom prst="rect">
            <a:avLst/>
          </a:prstGeom>
          <a:noFill/>
        </p:spPr>
      </p:sp>
      <p:pic>
        <p:nvPicPr>
          <p:cNvPr id="5" name="Object 4"/>
          <p:cNvPicPr>
            <a:picLocks noChangeAspect="1"/>
          </p:cNvPicPr>
          <p:nvPr/>
        </p:nvPicPr>
        <p:blipFill>
          <a:blip r:embed="rId4"/>
          <a:stretch>
            <a:fillRect/>
          </a:stretch>
        </p:blipFill>
        <p:spPr>
          <a:xfrm>
            <a:off x="952262" y="1835486"/>
            <a:ext cx="6361109" cy="3185314"/>
          </a:xfrm>
          <a:prstGeom prst="rect">
            <a:avLst/>
          </a:prstGeom>
        </p:spPr>
      </p:pic>
      <p:sp>
        <p:nvSpPr>
          <p:cNvPr id="6" name="Object 5"/>
          <p:cNvSpPr/>
          <p:nvPr/>
        </p:nvSpPr>
        <p:spPr>
          <a:xfrm>
            <a:off x="7694276" y="2680022"/>
            <a:ext cx="3896656" cy="345552"/>
          </a:xfrm>
          <a:prstGeom prst="rect">
            <a:avLst/>
          </a:prstGeom>
          <a:noFill/>
        </p:spPr>
        <p:txBody>
          <a:bodyPr wrap="square" lIns="0" tIns="0" rIns="0" bIns="0" rtlCol="0" anchor="t"/>
          <a:lstStyle/>
          <a:p>
            <a:pPr marL="0" marR="0" lvl="0" indent="0" algn="l" defTabSz="914400" rtl="0" eaLnBrk="1" fontAlgn="auto" latinLnBrk="0" hangingPunct="1">
              <a:lnSpc>
                <a:spcPts val="2722"/>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E66922"/>
                </a:solidFill>
                <a:effectLst/>
                <a:uLnTx/>
                <a:uFillTx/>
                <a:latin typeface="Montserrat" pitchFamily="34" charset="0"/>
                <a:ea typeface="Montserrat" pitchFamily="34" charset="-122"/>
                <a:cs typeface="Montserrat" pitchFamily="34" charset="-120"/>
              </a:rPr>
              <a:t>while</a:t>
            </a:r>
            <a:r>
              <a:rPr kumimoji="0" lang="en-US" sz="2160" b="0" i="0" u="none" strike="noStrike" kern="1200" cap="none" spc="0" normalizeH="0" baseline="0" noProof="0" dirty="0">
                <a:ln>
                  <a:noFill/>
                </a:ln>
                <a:solidFill>
                  <a:srgbClr val="2A2921"/>
                </a:solidFill>
                <a:effectLst/>
                <a:uLnTx/>
                <a:uFillTx/>
                <a:latin typeface="Montserrat" pitchFamily="34" charset="0"/>
                <a:ea typeface="Montserrat" pitchFamily="34" charset="-122"/>
                <a:cs typeface="Montserrat" pitchFamily="34" charset="-120"/>
              </a:rPr>
              <a:t>(</a:t>
            </a:r>
            <a:r>
              <a:rPr kumimoji="0" lang="en-US" sz="2160" b="0" i="0" u="none" strike="noStrike" kern="1200" cap="none" spc="0" normalizeH="0" baseline="0" noProof="0" dirty="0">
                <a:ln>
                  <a:noFill/>
                </a:ln>
                <a:solidFill>
                  <a:srgbClr val="14558C"/>
                </a:solidFill>
                <a:effectLst/>
                <a:uLnTx/>
                <a:uFillTx/>
                <a:latin typeface="Montserrat" pitchFamily="34" charset="0"/>
                <a:ea typeface="Montserrat" pitchFamily="34" charset="-122"/>
                <a:cs typeface="Montserrat" pitchFamily="34" charset="-120"/>
              </a:rPr>
              <a:t>not</a:t>
            </a:r>
            <a:r>
              <a:rPr kumimoji="0" lang="en-US" sz="2160" b="0" i="0" u="none" strike="noStrike" kern="1200" cap="none" spc="0" normalizeH="0" baseline="0" noProof="0" dirty="0">
                <a:ln>
                  <a:noFill/>
                </a:ln>
                <a:solidFill>
                  <a:srgbClr val="2A2921"/>
                </a:solidFill>
                <a:effectLst/>
                <a:uLnTx/>
                <a:uFillTx/>
                <a:latin typeface="Montserrat" pitchFamily="34" charset="0"/>
                <a:ea typeface="Montserrat" pitchFamily="34" charset="-122"/>
                <a:cs typeface="Montserrat" pitchFamily="34" charset="-120"/>
              </a:rPr>
              <a:t> successful):</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Object 6"/>
          <p:cNvSpPr/>
          <p:nvPr/>
        </p:nvSpPr>
        <p:spPr>
          <a:xfrm>
            <a:off x="7694276" y="3062355"/>
            <a:ext cx="3896656" cy="345552"/>
          </a:xfrm>
          <a:prstGeom prst="rect">
            <a:avLst/>
          </a:prstGeom>
          <a:noFill/>
        </p:spPr>
        <p:txBody>
          <a:bodyPr wrap="square" lIns="0" tIns="0" rIns="0" bIns="0" rtlCol="0" anchor="t"/>
          <a:lstStyle/>
          <a:p>
            <a:pPr marL="0" marR="0" lvl="0" indent="0" algn="l" defTabSz="914400" rtl="0" eaLnBrk="1" fontAlgn="auto" latinLnBrk="0" hangingPunct="1">
              <a:lnSpc>
                <a:spcPts val="2722"/>
              </a:lnSpc>
              <a:spcBef>
                <a:spcPts val="285"/>
              </a:spcBef>
              <a:spcAft>
                <a:spcPts val="0"/>
              </a:spcAft>
              <a:buClrTx/>
              <a:buSzTx/>
              <a:buFontTx/>
              <a:buNone/>
              <a:tabLst/>
              <a:defRPr/>
            </a:pPr>
            <a:r>
              <a:rPr kumimoji="0" lang="en-US" sz="2160" b="0" i="0" u="none" strike="noStrike" kern="1200" cap="none" spc="0" normalizeH="0" baseline="0" noProof="0" dirty="0">
                <a:ln>
                  <a:noFill/>
                </a:ln>
                <a:solidFill>
                  <a:srgbClr val="2A2921"/>
                </a:solidFill>
                <a:effectLst/>
                <a:uLnTx/>
                <a:uFillTx/>
                <a:latin typeface="Montserrat" pitchFamily="34" charset="0"/>
                <a:ea typeface="Montserrat" pitchFamily="34" charset="-122"/>
                <a:cs typeface="Montserrat" pitchFamily="34" charset="-120"/>
              </a:rPr>
              <a:t>    </a:t>
            </a:r>
            <a:r>
              <a:rPr kumimoji="0" lang="en-US" sz="2160" b="0" i="0" u="none" strike="noStrike" kern="1200" cap="none" spc="0" normalizeH="0" baseline="0" noProof="0" dirty="0">
                <a:ln>
                  <a:noFill/>
                </a:ln>
                <a:solidFill>
                  <a:srgbClr val="E66922"/>
                </a:solidFill>
                <a:effectLst/>
                <a:uLnTx/>
                <a:uFillTx/>
                <a:latin typeface="Montserrat" pitchFamily="34" charset="0"/>
                <a:ea typeface="Montserrat" pitchFamily="34" charset="-122"/>
                <a:cs typeface="Montserrat" pitchFamily="34" charset="-120"/>
              </a:rPr>
              <a:t>try</a:t>
            </a:r>
            <a:r>
              <a:rPr kumimoji="0" lang="en-US" sz="2160" b="0" i="0" u="none" strike="noStrike" kern="1200" cap="none" spc="0" normalizeH="0" baseline="0" noProof="0" dirty="0">
                <a:ln>
                  <a:noFill/>
                </a:ln>
                <a:solidFill>
                  <a:srgbClr val="2A2921"/>
                </a:solidFill>
                <a:effectLst/>
                <a:uLnTx/>
                <a:uFillTx/>
                <a:latin typeface="Montserrat" pitchFamily="34" charset="0"/>
                <a:ea typeface="Montserrat" pitchFamily="34" charset="-122"/>
                <a:cs typeface="Montserrat" pitchFamily="34" charset="-120"/>
              </a:rPr>
              <a:t> again</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Object 7"/>
          <p:cNvSpPr/>
          <p:nvPr/>
        </p:nvSpPr>
        <p:spPr>
          <a:xfrm>
            <a:off x="7694276" y="3444688"/>
            <a:ext cx="3896656" cy="345552"/>
          </a:xfrm>
          <a:prstGeom prst="rect">
            <a:avLst/>
          </a:prstGeom>
          <a:noFill/>
        </p:spPr>
        <p:txBody>
          <a:bodyPr wrap="square" lIns="0" tIns="0" rIns="0" bIns="0" rtlCol="0" anchor="t"/>
          <a:lstStyle/>
          <a:p>
            <a:pPr marL="0" marR="0" lvl="0" indent="0" algn="l" defTabSz="914400" rtl="0" eaLnBrk="1" fontAlgn="auto" latinLnBrk="0" hangingPunct="1">
              <a:lnSpc>
                <a:spcPts val="2722"/>
              </a:lnSpc>
              <a:spcBef>
                <a:spcPts val="285"/>
              </a:spcBef>
              <a:spcAft>
                <a:spcPts val="0"/>
              </a:spcAft>
              <a:buClrTx/>
              <a:buSzTx/>
              <a:buFontTx/>
              <a:buNone/>
              <a:tabLst/>
              <a:defRPr/>
            </a:pPr>
            <a:r>
              <a:rPr kumimoji="0" lang="en-US" sz="2160" b="0" i="0" u="none" strike="noStrike" kern="1200" cap="none" spc="0" normalizeH="0" baseline="0" noProof="0" dirty="0">
                <a:ln>
                  <a:noFill/>
                </a:ln>
                <a:solidFill>
                  <a:srgbClr val="2A2921"/>
                </a:solidFill>
                <a:effectLst/>
                <a:uLnTx/>
                <a:uFillTx/>
                <a:latin typeface="Montserrat" pitchFamily="34" charset="0"/>
                <a:ea typeface="Montserrat" pitchFamily="34" charset="-122"/>
                <a:cs typeface="Montserrat" pitchFamily="34" charset="-120"/>
              </a:rPr>
              <a:t>    debug mistakes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Object 8"/>
          <p:cNvSpPr/>
          <p:nvPr/>
        </p:nvSpPr>
        <p:spPr>
          <a:xfrm>
            <a:off x="7694276" y="3827021"/>
            <a:ext cx="3896656" cy="345552"/>
          </a:xfrm>
          <a:prstGeom prst="rect">
            <a:avLst/>
          </a:prstGeom>
          <a:noFill/>
        </p:spPr>
        <p:txBody>
          <a:bodyPr wrap="square" lIns="0" tIns="0" rIns="0" bIns="0" rtlCol="0" anchor="t"/>
          <a:lstStyle/>
          <a:p>
            <a:pPr marL="0" marR="0" lvl="0" indent="0" algn="l" defTabSz="914400" rtl="0" eaLnBrk="1" fontAlgn="auto" latinLnBrk="0" hangingPunct="1">
              <a:lnSpc>
                <a:spcPts val="2722"/>
              </a:lnSpc>
              <a:spcBef>
                <a:spcPts val="285"/>
              </a:spcBef>
              <a:spcAft>
                <a:spcPts val="0"/>
              </a:spcAft>
              <a:buClrTx/>
              <a:buSzTx/>
              <a:buFontTx/>
              <a:buNone/>
              <a:tabLst/>
              <a:defRPr/>
            </a:pPr>
            <a:r>
              <a:rPr kumimoji="0" lang="en-US" sz="2160" b="0" i="0" u="none" strike="noStrike" kern="1200" cap="none" spc="0" normalizeH="0" baseline="0" noProof="0" dirty="0">
                <a:ln>
                  <a:noFill/>
                </a:ln>
                <a:solidFill>
                  <a:srgbClr val="2A2921"/>
                </a:solidFill>
                <a:effectLst/>
                <a:uLnTx/>
                <a:uFillTx/>
                <a:latin typeface="Montserrat" pitchFamily="34" charset="0"/>
                <a:ea typeface="Montserrat" pitchFamily="34" charset="-122"/>
                <a:cs typeface="Montserrat" pitchFamily="34" charset="-120"/>
              </a:rPr>
              <a:t>    learn</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6094483" cy="6856286"/>
          </a:xfrm>
          <a:prstGeom prst="rect">
            <a:avLst/>
          </a:prstGeom>
          <a:solidFill>
            <a:srgbClr val="F5F5F5"/>
          </a:solidFill>
        </p:spPr>
      </p:sp>
      <p:sp>
        <p:nvSpPr>
          <p:cNvPr id="3" name="Object 2"/>
          <p:cNvSpPr/>
          <p:nvPr/>
        </p:nvSpPr>
        <p:spPr>
          <a:xfrm>
            <a:off x="476131" y="1934044"/>
            <a:ext cx="5656436" cy="509936"/>
          </a:xfrm>
          <a:prstGeom prst="rect">
            <a:avLst/>
          </a:prstGeom>
          <a:noFill/>
        </p:spPr>
        <p:txBody>
          <a:bodyPr wrap="square" lIns="0" tIns="0" rIns="0" bIns="0" rtlCol="0" anchor="t"/>
          <a:lstStyle/>
          <a:p>
            <a:pPr algn="l">
              <a:lnSpc>
                <a:spcPts val="4016"/>
              </a:lnSpc>
              <a:buNone/>
            </a:pPr>
            <a:r>
              <a:rPr lang="en-US" sz="3188" dirty="0">
                <a:solidFill>
                  <a:srgbClr val="E66922"/>
                </a:solidFill>
                <a:latin typeface="Montserrat" pitchFamily="34" charset="0"/>
                <a:ea typeface="Montserrat" pitchFamily="34" charset="-122"/>
                <a:cs typeface="Montserrat" pitchFamily="34" charset="-120"/>
              </a:rPr>
              <a:t>Meet Chrispine</a:t>
            </a:r>
            <a:endParaRPr lang="en-US" dirty="0"/>
          </a:p>
        </p:txBody>
      </p:sp>
      <p:sp>
        <p:nvSpPr>
          <p:cNvPr id="4" name="Object 3"/>
          <p:cNvSpPr/>
          <p:nvPr/>
        </p:nvSpPr>
        <p:spPr>
          <a:xfrm>
            <a:off x="476131" y="2549681"/>
            <a:ext cx="5656436" cy="533267"/>
          </a:xfrm>
          <a:prstGeom prst="rect">
            <a:avLst/>
          </a:prstGeom>
          <a:noFill/>
        </p:spPr>
        <p:txBody>
          <a:bodyPr wrap="square" lIns="0" tIns="0" rIns="0" bIns="0" rtlCol="0" anchor="t"/>
          <a:lstStyle/>
          <a:p>
            <a:pPr algn="l">
              <a:lnSpc>
                <a:spcPts val="2100"/>
              </a:lnSpc>
              <a:spcBef>
                <a:spcPts val="816"/>
              </a:spcBef>
              <a:buNone/>
            </a:pPr>
            <a:r>
              <a:rPr lang="en-US" sz="1500" dirty="0">
                <a:solidFill>
                  <a:srgbClr val="5A5A4C"/>
                </a:solidFill>
                <a:latin typeface="Montserrat" pitchFamily="34" charset="0"/>
                <a:ea typeface="Montserrat" pitchFamily="34" charset="-122"/>
                <a:cs typeface="Montserrat" pitchFamily="34" charset="-120"/>
              </a:rPr>
              <a:t>Embedded Systems QA Engineer specializing in IoT controllers for renewable energy systems.</a:t>
            </a:r>
            <a:endParaRPr lang="en-US" dirty="0"/>
          </a:p>
        </p:txBody>
      </p:sp>
      <p:sp>
        <p:nvSpPr>
          <p:cNvPr id="5" name="Object 4"/>
          <p:cNvSpPr/>
          <p:nvPr/>
        </p:nvSpPr>
        <p:spPr>
          <a:xfrm>
            <a:off x="476131" y="3235310"/>
            <a:ext cx="5656436" cy="533267"/>
          </a:xfrm>
          <a:prstGeom prst="rect">
            <a:avLst/>
          </a:prstGeom>
          <a:noFill/>
        </p:spPr>
        <p:txBody>
          <a:bodyPr wrap="square" lIns="0" tIns="0" rIns="0" bIns="0" rtlCol="0" anchor="t"/>
          <a:lstStyle/>
          <a:p>
            <a:pPr algn="l">
              <a:lnSpc>
                <a:spcPts val="2100"/>
              </a:lnSpc>
              <a:spcBef>
                <a:spcPts val="1176"/>
              </a:spcBef>
              <a:buNone/>
            </a:pPr>
            <a:r>
              <a:rPr lang="en-US" sz="1500" dirty="0">
                <a:solidFill>
                  <a:srgbClr val="5A5A4C"/>
                </a:solidFill>
                <a:latin typeface="Montserrat" pitchFamily="34" charset="0"/>
                <a:ea typeface="Montserrat" pitchFamily="34" charset="-122"/>
                <a:cs typeface="Montserrat" pitchFamily="34" charset="-120"/>
              </a:rPr>
              <a:t>Led innovative IoT projects integrating hybrid hydro-solar and energy storage systems across Africa.</a:t>
            </a:r>
            <a:endParaRPr lang="en-US" dirty="0"/>
          </a:p>
        </p:txBody>
      </p:sp>
      <p:sp>
        <p:nvSpPr>
          <p:cNvPr id="6" name="Object 5"/>
          <p:cNvSpPr/>
          <p:nvPr/>
        </p:nvSpPr>
        <p:spPr>
          <a:xfrm>
            <a:off x="476131" y="3920938"/>
            <a:ext cx="5656436" cy="533267"/>
          </a:xfrm>
          <a:prstGeom prst="rect">
            <a:avLst/>
          </a:prstGeom>
          <a:noFill/>
        </p:spPr>
        <p:txBody>
          <a:bodyPr wrap="square" lIns="0" tIns="0" rIns="0" bIns="0" rtlCol="0" anchor="t"/>
          <a:lstStyle/>
          <a:p>
            <a:pPr algn="l">
              <a:lnSpc>
                <a:spcPts val="2100"/>
              </a:lnSpc>
              <a:spcBef>
                <a:spcPts val="1176"/>
              </a:spcBef>
              <a:buNone/>
            </a:pPr>
            <a:r>
              <a:rPr lang="en-US" sz="1500" dirty="0">
                <a:solidFill>
                  <a:srgbClr val="5A5A4C"/>
                </a:solidFill>
                <a:latin typeface="Montserrat" pitchFamily="34" charset="0"/>
                <a:ea typeface="Montserrat" pitchFamily="34" charset="-122"/>
                <a:cs typeface="Montserrat" pitchFamily="34" charset="-120"/>
              </a:rPr>
              <a:t>Driven to empower others to explore the vast opportunities in tech.</a:t>
            </a:r>
            <a:endParaRPr lang="en-US" dirty="0"/>
          </a:p>
        </p:txBody>
      </p:sp>
      <p:sp>
        <p:nvSpPr>
          <p:cNvPr id="7" name="Object 6"/>
          <p:cNvSpPr/>
          <p:nvPr/>
        </p:nvSpPr>
        <p:spPr>
          <a:xfrm>
            <a:off x="476131" y="4606567"/>
            <a:ext cx="5656436" cy="266633"/>
          </a:xfrm>
          <a:prstGeom prst="rect">
            <a:avLst/>
          </a:prstGeom>
          <a:noFill/>
        </p:spPr>
        <p:txBody>
          <a:bodyPr wrap="square" lIns="0" tIns="0" rIns="0" bIns="0" rtlCol="0" anchor="t"/>
          <a:lstStyle/>
          <a:p>
            <a:pPr algn="l">
              <a:lnSpc>
                <a:spcPts val="2100"/>
              </a:lnSpc>
              <a:spcBef>
                <a:spcPts val="1176"/>
              </a:spcBef>
              <a:buNone/>
            </a:pPr>
            <a:r>
              <a:rPr lang="en-US" sz="1500" dirty="0">
                <a:solidFill>
                  <a:srgbClr val="5A5A4C"/>
                </a:solidFill>
                <a:latin typeface="Montserrat" pitchFamily="34" charset="0"/>
                <a:ea typeface="Montserrat" pitchFamily="34" charset="-122"/>
                <a:cs typeface="Montserrat" pitchFamily="34" charset="-120"/>
              </a:rPr>
              <a:t>Passionate about leadership and storytelling.</a:t>
            </a:r>
            <a:endParaRPr lang="en-US" dirty="0"/>
          </a:p>
        </p:txBody>
      </p:sp>
      <p:sp>
        <p:nvSpPr>
          <p:cNvPr id="8" name="Object 7"/>
          <p:cNvSpPr/>
          <p:nvPr/>
        </p:nvSpPr>
        <p:spPr>
          <a:xfrm>
            <a:off x="6618220" y="782215"/>
            <a:ext cx="1373978" cy="2108580"/>
          </a:xfrm>
          <a:prstGeom prst="rect">
            <a:avLst/>
          </a:prstGeom>
          <a:solidFill>
            <a:srgbClr val="14558C"/>
          </a:solidFill>
        </p:spPr>
      </p:sp>
      <p:pic>
        <p:nvPicPr>
          <p:cNvPr id="9" name="Object 8"/>
          <p:cNvPicPr>
            <a:picLocks noChangeAspect="1"/>
          </p:cNvPicPr>
          <p:nvPr/>
        </p:nvPicPr>
        <p:blipFill>
          <a:blip r:embed="rId3"/>
          <a:srcRect l="1129" r="1129"/>
          <a:stretch/>
        </p:blipFill>
        <p:spPr>
          <a:xfrm>
            <a:off x="6618220" y="782215"/>
            <a:ext cx="1373978" cy="2108580"/>
          </a:xfrm>
          <a:prstGeom prst="rect">
            <a:avLst/>
          </a:prstGeom>
        </p:spPr>
      </p:pic>
      <p:sp>
        <p:nvSpPr>
          <p:cNvPr id="10" name="Object 9"/>
          <p:cNvSpPr/>
          <p:nvPr/>
        </p:nvSpPr>
        <p:spPr>
          <a:xfrm>
            <a:off x="6618220" y="2986021"/>
            <a:ext cx="1373978" cy="1373978"/>
          </a:xfrm>
          <a:prstGeom prst="rect">
            <a:avLst/>
          </a:prstGeom>
          <a:solidFill>
            <a:srgbClr val="14558C"/>
          </a:solidFill>
        </p:spPr>
      </p:sp>
      <p:pic>
        <p:nvPicPr>
          <p:cNvPr id="11" name="Object 10"/>
          <p:cNvPicPr>
            <a:picLocks noChangeAspect="1"/>
          </p:cNvPicPr>
          <p:nvPr/>
        </p:nvPicPr>
        <p:blipFill>
          <a:blip r:embed="rId4"/>
          <a:srcRect/>
          <a:stretch/>
        </p:blipFill>
        <p:spPr>
          <a:xfrm>
            <a:off x="6618220" y="2986021"/>
            <a:ext cx="1373978" cy="1373978"/>
          </a:xfrm>
          <a:prstGeom prst="rect">
            <a:avLst/>
          </a:prstGeom>
        </p:spPr>
      </p:pic>
      <p:sp>
        <p:nvSpPr>
          <p:cNvPr id="12" name="Object 11"/>
          <p:cNvSpPr/>
          <p:nvPr/>
        </p:nvSpPr>
        <p:spPr>
          <a:xfrm>
            <a:off x="8087424" y="782215"/>
            <a:ext cx="3577784" cy="3577784"/>
          </a:xfrm>
          <a:prstGeom prst="rect">
            <a:avLst/>
          </a:prstGeom>
          <a:solidFill>
            <a:srgbClr val="14558C"/>
          </a:solidFill>
        </p:spPr>
      </p:sp>
      <p:pic>
        <p:nvPicPr>
          <p:cNvPr id="13" name="Object 12"/>
          <p:cNvPicPr>
            <a:picLocks noChangeAspect="1"/>
          </p:cNvPicPr>
          <p:nvPr/>
        </p:nvPicPr>
        <p:blipFill>
          <a:blip r:embed="rId5"/>
          <a:srcRect/>
          <a:stretch/>
        </p:blipFill>
        <p:spPr>
          <a:xfrm>
            <a:off x="8087424" y="782215"/>
            <a:ext cx="3577784" cy="3577784"/>
          </a:xfrm>
          <a:prstGeom prst="rect">
            <a:avLst/>
          </a:prstGeom>
        </p:spPr>
      </p:pic>
      <p:sp>
        <p:nvSpPr>
          <p:cNvPr id="14" name="Object 13"/>
          <p:cNvSpPr/>
          <p:nvPr/>
        </p:nvSpPr>
        <p:spPr>
          <a:xfrm>
            <a:off x="6618220" y="4455225"/>
            <a:ext cx="2475881" cy="1618845"/>
          </a:xfrm>
          <a:prstGeom prst="rect">
            <a:avLst/>
          </a:prstGeom>
          <a:solidFill>
            <a:srgbClr val="14558C"/>
          </a:solidFill>
        </p:spPr>
      </p:sp>
      <p:pic>
        <p:nvPicPr>
          <p:cNvPr id="15" name="Object 14"/>
          <p:cNvPicPr>
            <a:picLocks noChangeAspect="1"/>
          </p:cNvPicPr>
          <p:nvPr/>
        </p:nvPicPr>
        <p:blipFill>
          <a:blip r:embed="rId6"/>
          <a:srcRect l="521" t="1472" r="521" b="1472"/>
          <a:stretch/>
        </p:blipFill>
        <p:spPr>
          <a:xfrm>
            <a:off x="6618220" y="4455225"/>
            <a:ext cx="2475881" cy="1618845"/>
          </a:xfrm>
          <a:prstGeom prst="rect">
            <a:avLst/>
          </a:prstGeom>
        </p:spPr>
      </p:pic>
      <p:sp>
        <p:nvSpPr>
          <p:cNvPr id="16" name="Object 15"/>
          <p:cNvSpPr/>
          <p:nvPr/>
        </p:nvSpPr>
        <p:spPr>
          <a:xfrm>
            <a:off x="9189327" y="4455225"/>
            <a:ext cx="2475881" cy="1618845"/>
          </a:xfrm>
          <a:prstGeom prst="rect">
            <a:avLst/>
          </a:prstGeom>
          <a:solidFill>
            <a:srgbClr val="14558C"/>
          </a:solidFill>
        </p:spPr>
      </p:sp>
      <p:pic>
        <p:nvPicPr>
          <p:cNvPr id="17" name="Object 16"/>
          <p:cNvPicPr>
            <a:picLocks noChangeAspect="1"/>
          </p:cNvPicPr>
          <p:nvPr/>
        </p:nvPicPr>
        <p:blipFill>
          <a:blip r:embed="rId7"/>
          <a:srcRect t="962" b="962"/>
          <a:stretch/>
        </p:blipFill>
        <p:spPr>
          <a:xfrm>
            <a:off x="9189327" y="4455225"/>
            <a:ext cx="2475881" cy="1618845"/>
          </a:xfrm>
          <a:prstGeom prst="rect">
            <a:avLst/>
          </a:prstGeom>
        </p:spPr>
      </p:pic>
      <p:pic>
        <p:nvPicPr>
          <p:cNvPr id="18" name="Object 17"/>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192" y="5515739"/>
            <a:ext cx="1999750" cy="514221"/>
          </a:xfrm>
          <a:prstGeom prst="rect">
            <a:avLst/>
          </a:prstGeom>
        </p:spPr>
      </p:pic>
      <p:sp>
        <p:nvSpPr>
          <p:cNvPr id="19" name="Object 18"/>
          <p:cNvSpPr/>
          <p:nvPr/>
        </p:nvSpPr>
        <p:spPr>
          <a:xfrm>
            <a:off x="550744" y="5673201"/>
            <a:ext cx="1749305" cy="191881"/>
          </a:xfrm>
          <a:prstGeom prst="rect">
            <a:avLst/>
          </a:prstGeom>
          <a:noFill/>
        </p:spPr>
        <p:txBody>
          <a:bodyPr wrap="square" lIns="0" tIns="0" rIns="0" bIns="0" rtlCol="0" anchor="t"/>
          <a:lstStyle/>
          <a:p>
            <a:pPr algn="ctr">
              <a:lnSpc>
                <a:spcPts val="1512"/>
              </a:lnSpc>
              <a:buNone/>
            </a:pPr>
            <a:r>
              <a:rPr lang="en-US" sz="1200" dirty="0">
                <a:solidFill>
                  <a:srgbClr val="E66922"/>
                </a:solidFill>
                <a:latin typeface="Montserrat" pitchFamily="34" charset="0"/>
                <a:ea typeface="Montserrat" pitchFamily="34" charset="-122"/>
                <a:cs typeface="Montserrat" pitchFamily="34" charset="-120"/>
              </a:rPr>
              <a:t>chrispinetinega.com</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1093397"/>
            <a:ext cx="4669492" cy="4669492"/>
          </a:xfrm>
          <a:prstGeom prst="rect">
            <a:avLst/>
          </a:prstGeom>
          <a:solidFill>
            <a:srgbClr val="62A8BB"/>
          </a:solidFill>
        </p:spPr>
      </p:sp>
      <p:pic>
        <p:nvPicPr>
          <p:cNvPr id="3" name="Object 2"/>
          <p:cNvPicPr>
            <a:picLocks noChangeAspect="1"/>
          </p:cNvPicPr>
          <p:nvPr/>
        </p:nvPicPr>
        <p:blipFill>
          <a:blip r:embed="rId3"/>
          <a:srcRect/>
          <a:stretch/>
        </p:blipFill>
        <p:spPr>
          <a:xfrm>
            <a:off x="476131" y="1093397"/>
            <a:ext cx="4669492" cy="4669492"/>
          </a:xfrm>
          <a:prstGeom prst="rect">
            <a:avLst/>
          </a:prstGeom>
        </p:spPr>
      </p:pic>
      <p:sp>
        <p:nvSpPr>
          <p:cNvPr id="4" name="Object 3"/>
          <p:cNvSpPr/>
          <p:nvPr/>
        </p:nvSpPr>
        <p:spPr>
          <a:xfrm>
            <a:off x="5338674" y="1972134"/>
            <a:ext cx="6653775" cy="2039745"/>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“When you can do a common thing in an uncommon way; you will command the attention of the world.”</a:t>
            </a:r>
            <a:endParaRPr lang="en-US" dirty="0"/>
          </a:p>
        </p:txBody>
      </p:sp>
      <p:sp>
        <p:nvSpPr>
          <p:cNvPr id="5" name="Object 4"/>
          <p:cNvSpPr/>
          <p:nvPr/>
        </p:nvSpPr>
        <p:spPr>
          <a:xfrm>
            <a:off x="5620014" y="4184239"/>
            <a:ext cx="6091012" cy="0"/>
          </a:xfrm>
          <a:prstGeom prst="line">
            <a:avLst/>
          </a:prstGeom>
          <a:noFill/>
          <a:ln w="12700">
            <a:solidFill>
              <a:srgbClr val="000000">
                <a:alpha val="20000"/>
              </a:srgbClr>
            </a:solidFill>
            <a:prstDash val="solid"/>
            <a:miter lim="800000"/>
          </a:ln>
        </p:spPr>
      </p:sp>
      <p:sp>
        <p:nvSpPr>
          <p:cNvPr id="6" name="Object 5"/>
          <p:cNvSpPr/>
          <p:nvPr/>
        </p:nvSpPr>
        <p:spPr>
          <a:xfrm>
            <a:off x="5315498" y="4617637"/>
            <a:ext cx="6700127" cy="191881"/>
          </a:xfrm>
          <a:prstGeom prst="rect">
            <a:avLst/>
          </a:prstGeom>
          <a:noFill/>
        </p:spPr>
        <p:txBody>
          <a:bodyPr wrap="square" lIns="0" tIns="0" rIns="0" bIns="0" rtlCol="0" anchor="t"/>
          <a:lstStyle/>
          <a:p>
            <a:pPr algn="ctr">
              <a:lnSpc>
                <a:spcPts val="1512"/>
              </a:lnSpc>
              <a:spcBef>
                <a:spcPts val="1876"/>
              </a:spcBef>
              <a:buNone/>
            </a:pPr>
            <a:r>
              <a:rPr lang="en-US" sz="1200" dirty="0">
                <a:solidFill>
                  <a:srgbClr val="E66922"/>
                </a:solidFill>
                <a:latin typeface="Montserrat" pitchFamily="34" charset="0"/>
                <a:ea typeface="Montserrat" pitchFamily="34" charset="-122"/>
                <a:cs typeface="Montserrat" pitchFamily="34" charset="-120"/>
              </a:rPr>
              <a:t>    GEORGE WASHINGTON CARVER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“Every career starts with a spark of curiosity.”</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8423" y="2439059"/>
            <a:ext cx="790377" cy="790377"/>
          </a:xfrm>
          <a:prstGeom prst="rect">
            <a:avLst/>
          </a:prstGeom>
        </p:spPr>
      </p:pic>
      <p:sp>
        <p:nvSpPr>
          <p:cNvPr id="4" name="Object 3"/>
          <p:cNvSpPr/>
          <p:nvPr/>
        </p:nvSpPr>
        <p:spPr>
          <a:xfrm>
            <a:off x="309961" y="3646687"/>
            <a:ext cx="376048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Dismantling Brocken Radios</a:t>
            </a:r>
            <a:endParaRPr lang="en-US" dirty="0"/>
          </a:p>
        </p:txBody>
      </p:sp>
      <p:sp>
        <p:nvSpPr>
          <p:cNvPr id="5" name="Object 4"/>
          <p:cNvSpPr/>
          <p:nvPr/>
        </p:nvSpPr>
        <p:spPr>
          <a:xfrm>
            <a:off x="309961" y="3962838"/>
            <a:ext cx="3760482" cy="639920"/>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Curiosity led to exploring and understanding the inner workings of electronics at a young age.</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7385" y="2539533"/>
            <a:ext cx="714196" cy="609448"/>
          </a:xfrm>
          <a:prstGeom prst="rect">
            <a:avLst/>
          </a:prstGeom>
        </p:spPr>
      </p:pic>
      <p:sp>
        <p:nvSpPr>
          <p:cNvPr id="7" name="Object 6"/>
          <p:cNvSpPr/>
          <p:nvPr/>
        </p:nvSpPr>
        <p:spPr>
          <a:xfrm>
            <a:off x="4423733" y="3646687"/>
            <a:ext cx="3341487"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Discovering Programming</a:t>
            </a:r>
            <a:endParaRPr lang="en-US" dirty="0"/>
          </a:p>
        </p:txBody>
      </p:sp>
      <p:sp>
        <p:nvSpPr>
          <p:cNvPr id="8" name="Object 7"/>
          <p:cNvSpPr/>
          <p:nvPr/>
        </p:nvSpPr>
        <p:spPr>
          <a:xfrm>
            <a:off x="4423733" y="3962838"/>
            <a:ext cx="3341487" cy="639920"/>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Curiosity about how computers and software work drove the self-learning of programming languages and concepts.</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19268" y="2327509"/>
            <a:ext cx="961784" cy="1037965"/>
          </a:xfrm>
          <a:prstGeom prst="rect">
            <a:avLst/>
          </a:prstGeom>
        </p:spPr>
      </p:pic>
      <p:sp>
        <p:nvSpPr>
          <p:cNvPr id="10" name="Object 9"/>
          <p:cNvSpPr/>
          <p:nvPr/>
        </p:nvSpPr>
        <p:spPr>
          <a:xfrm>
            <a:off x="8160408" y="3646687"/>
            <a:ext cx="367668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Automating Energy Systems</a:t>
            </a:r>
            <a:endParaRPr lang="en-US" dirty="0"/>
          </a:p>
        </p:txBody>
      </p:sp>
      <p:sp>
        <p:nvSpPr>
          <p:cNvPr id="11" name="Object 10"/>
          <p:cNvSpPr/>
          <p:nvPr/>
        </p:nvSpPr>
        <p:spPr>
          <a:xfrm>
            <a:off x="8160408" y="3962838"/>
            <a:ext cx="3676683" cy="426613"/>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Curiosity can lead to meaningful projects and inspire a lasting passion for technology.</a:t>
            </a:r>
            <a:endParaRPr lang="en-US" dirty="0"/>
          </a:p>
        </p:txBody>
      </p:sp>
      <p:sp>
        <p:nvSpPr>
          <p:cNvPr id="12" name="Object 11"/>
          <p:cNvSpPr/>
          <p:nvPr/>
        </p:nvSpPr>
        <p:spPr>
          <a:xfrm>
            <a:off x="0" y="5704049"/>
            <a:ext cx="12188952" cy="1152237"/>
          </a:xfrm>
          <a:prstGeom prst="rect">
            <a:avLst/>
          </a:prstGeom>
          <a:solidFill>
            <a:srgbClr val="62A8BB"/>
          </a:solidFill>
        </p:spPr>
      </p:sp>
      <p:sp>
        <p:nvSpPr>
          <p:cNvPr id="13" name="Object 12"/>
          <p:cNvSpPr/>
          <p:nvPr/>
        </p:nvSpPr>
        <p:spPr>
          <a:xfrm>
            <a:off x="-95226" y="6021033"/>
            <a:ext cx="12379404" cy="511841"/>
          </a:xfrm>
          <a:prstGeom prst="rect">
            <a:avLst/>
          </a:prstGeom>
          <a:noFill/>
        </p:spPr>
        <p:txBody>
          <a:bodyPr wrap="square" lIns="0" tIns="0" rIns="0" bIns="0" rtlCol="0" anchor="t"/>
          <a:lstStyle/>
          <a:p>
            <a:pPr algn="ctr">
              <a:lnSpc>
                <a:spcPts val="2016"/>
              </a:lnSpc>
              <a:buNone/>
            </a:pPr>
            <a:r>
              <a:rPr lang="en-US" sz="1440" dirty="0">
                <a:solidFill>
                  <a:srgbClr val="FFFFFF">
                    <a:alpha val="90000"/>
                  </a:srgbClr>
                </a:solidFill>
                <a:latin typeface="Montserrat" pitchFamily="34" charset="0"/>
                <a:ea typeface="Montserrat" pitchFamily="34" charset="-122"/>
                <a:cs typeface="Montserrat" pitchFamily="34" charset="-120"/>
              </a:rPr>
              <a:t>Every step forward in your journey matters, regardless of where you are. The tech world offers many dynamic opportunities to explore, whether you're just starting or working on a significant project.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54956" y="2326852"/>
            <a:ext cx="11479041" cy="1274841"/>
          </a:xfrm>
          <a:prstGeom prst="rect">
            <a:avLst/>
          </a:prstGeom>
          <a:noFill/>
        </p:spPr>
        <p:txBody>
          <a:bodyPr wrap="square" lIns="0" tIns="0" rIns="0" bIns="0" rtlCol="0" anchor="t"/>
          <a:lstStyle/>
          <a:p>
            <a:pPr algn="ctr">
              <a:lnSpc>
                <a:spcPts val="5021"/>
              </a:lnSpc>
              <a:buNone/>
            </a:pPr>
            <a:r>
              <a:rPr lang="en-US" sz="4781" dirty="0">
                <a:solidFill>
                  <a:srgbClr val="2A2921"/>
                </a:solidFill>
                <a:latin typeface="Montserrat" pitchFamily="34" charset="0"/>
                <a:ea typeface="Montserrat" pitchFamily="34" charset="-122"/>
                <a:cs typeface="Montserrat" pitchFamily="34" charset="-120"/>
              </a:rPr>
              <a:t>“The road to success is dotted with many tempting parking spaces.”</a:t>
            </a:r>
            <a:endParaRPr lang="en-US" dirty="0"/>
          </a:p>
        </p:txBody>
      </p:sp>
      <p:sp>
        <p:nvSpPr>
          <p:cNvPr id="3" name="Object 2"/>
          <p:cNvSpPr/>
          <p:nvPr/>
        </p:nvSpPr>
        <p:spPr>
          <a:xfrm>
            <a:off x="3285309" y="3781075"/>
            <a:ext cx="5618343" cy="0"/>
          </a:xfrm>
          <a:prstGeom prst="line">
            <a:avLst/>
          </a:prstGeom>
          <a:noFill/>
          <a:ln w="12700">
            <a:solidFill>
              <a:srgbClr val="000000">
                <a:alpha val="20000"/>
              </a:srgbClr>
            </a:solidFill>
            <a:prstDash val="solid"/>
            <a:miter lim="800000"/>
          </a:ln>
        </p:spPr>
      </p:sp>
      <p:sp>
        <p:nvSpPr>
          <p:cNvPr id="4" name="Object 3"/>
          <p:cNvSpPr/>
          <p:nvPr/>
        </p:nvSpPr>
        <p:spPr>
          <a:xfrm>
            <a:off x="0" y="4193166"/>
            <a:ext cx="12188952" cy="287940"/>
          </a:xfrm>
          <a:prstGeom prst="rect">
            <a:avLst/>
          </a:prstGeom>
          <a:noFill/>
        </p:spPr>
        <p:txBody>
          <a:bodyPr wrap="square" lIns="0" tIns="0" rIns="0" bIns="0" rtlCol="0" anchor="t"/>
          <a:lstStyle/>
          <a:p>
            <a:pPr algn="ctr">
              <a:lnSpc>
                <a:spcPts val="2268"/>
              </a:lnSpc>
              <a:spcBef>
                <a:spcPts val="1711"/>
              </a:spcBef>
              <a:buNone/>
            </a:pPr>
            <a:r>
              <a:rPr lang="en-US" sz="1800" dirty="0">
                <a:solidFill>
                  <a:srgbClr val="E66922"/>
                </a:solidFill>
                <a:latin typeface="Montserrat" pitchFamily="34" charset="0"/>
                <a:ea typeface="Montserrat" pitchFamily="34" charset="-122"/>
                <a:cs typeface="Montserrat" pitchFamily="34" charset="-120"/>
              </a:rPr>
              <a:t>WILL</a:t>
            </a:r>
            <a:r>
              <a:rPr lang="en-US" sz="1800" dirty="0">
                <a:solidFill>
                  <a:srgbClr val="5A5A4C"/>
                </a:solidFill>
                <a:latin typeface="Montserrat" pitchFamily="34" charset="0"/>
                <a:ea typeface="Montserrat" pitchFamily="34" charset="-122"/>
                <a:cs typeface="Montserrat" pitchFamily="34" charset="-120"/>
              </a:rPr>
              <a:t> </a:t>
            </a:r>
            <a:r>
              <a:rPr lang="en-US" sz="1800" dirty="0">
                <a:solidFill>
                  <a:srgbClr val="E66922"/>
                </a:solidFill>
                <a:latin typeface="Montserrat" pitchFamily="34" charset="0"/>
                <a:ea typeface="Montserrat" pitchFamily="34" charset="-122"/>
                <a:cs typeface="Montserrat" pitchFamily="34" charset="-120"/>
              </a:rPr>
              <a:t>ROGERS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054731" cy="5913546"/>
          </a:xfrm>
          <a:prstGeom prst="rect">
            <a:avLst/>
          </a:prstGeom>
          <a:solidFill>
            <a:srgbClr val="62A8BB"/>
          </a:solidFill>
        </p:spPr>
      </p:sp>
      <p:pic>
        <p:nvPicPr>
          <p:cNvPr id="3" name="Object 2"/>
          <p:cNvPicPr>
            <a:picLocks noChangeAspect="1"/>
          </p:cNvPicPr>
          <p:nvPr/>
        </p:nvPicPr>
        <p:blipFill>
          <a:blip r:embed="rId3"/>
          <a:srcRect l="15717" r="15717"/>
          <a:stretch/>
        </p:blipFill>
        <p:spPr>
          <a:xfrm>
            <a:off x="476131" y="476131"/>
            <a:ext cx="4054731" cy="5913546"/>
          </a:xfrm>
          <a:prstGeom prst="rect">
            <a:avLst/>
          </a:prstGeom>
        </p:spPr>
      </p:pic>
      <p:sp>
        <p:nvSpPr>
          <p:cNvPr id="4" name="Object 3"/>
          <p:cNvSpPr/>
          <p:nvPr/>
        </p:nvSpPr>
        <p:spPr>
          <a:xfrm>
            <a:off x="5432654" y="2195916"/>
            <a:ext cx="5844983" cy="1019872"/>
          </a:xfrm>
          <a:prstGeom prst="rect">
            <a:avLst/>
          </a:prstGeom>
          <a:noFill/>
        </p:spPr>
        <p:txBody>
          <a:bodyPr wrap="square" lIns="0" tIns="0" rIns="0" bIns="0" rtlCol="0" anchor="t"/>
          <a:lstStyle/>
          <a:p>
            <a:pPr algn="ctr">
              <a:lnSpc>
                <a:spcPts val="4016"/>
              </a:lnSpc>
              <a:buNone/>
            </a:pPr>
            <a:r>
              <a:rPr lang="en-US" sz="3188" dirty="0">
                <a:solidFill>
                  <a:srgbClr val="E66922"/>
                </a:solidFill>
                <a:latin typeface="Montserrat" pitchFamily="34" charset="0"/>
                <a:ea typeface="Montserrat" pitchFamily="34" charset="-122"/>
                <a:cs typeface="Montserrat" pitchFamily="34" charset="-120"/>
              </a:rPr>
              <a:t>Resisting the Lure of Tempting Parking Spaces</a:t>
            </a:r>
            <a:endParaRPr lang="en-US" dirty="0"/>
          </a:p>
        </p:txBody>
      </p:sp>
      <p:sp>
        <p:nvSpPr>
          <p:cNvPr id="5" name="Object 4"/>
          <p:cNvSpPr/>
          <p:nvPr/>
        </p:nvSpPr>
        <p:spPr>
          <a:xfrm>
            <a:off x="4667988" y="3324108"/>
            <a:ext cx="7374316" cy="1279602"/>
          </a:xfrm>
          <a:prstGeom prst="rect">
            <a:avLst/>
          </a:prstGeom>
          <a:noFill/>
        </p:spPr>
        <p:txBody>
          <a:bodyPr wrap="square" lIns="0" tIns="0" rIns="0" bIns="0" rtlCol="0" anchor="t"/>
          <a:lstStyle/>
          <a:p>
            <a:pPr algn="ctr">
              <a:lnSpc>
                <a:spcPts val="2016"/>
              </a:lnSpc>
              <a:spcBef>
                <a:spcPts val="836"/>
              </a:spcBef>
              <a:buNone/>
            </a:pPr>
            <a:r>
              <a:rPr lang="en-US" sz="1440" dirty="0">
                <a:solidFill>
                  <a:srgbClr val="5A5A4C"/>
                </a:solidFill>
                <a:latin typeface="Montserrat" pitchFamily="34" charset="0"/>
                <a:ea typeface="Montserrat" pitchFamily="34" charset="-122"/>
                <a:cs typeface="Montserrat" pitchFamily="34" charset="-120"/>
              </a:rPr>
              <a:t>On the path to success, there are countless temptations to stray from the long-term goals and settle for more immediate gratification. These 'parking spaces' can derail progress, offering the illusion of comfort and the false promise of quick wins without the hard work required for sustainable growth.</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7105778" y="476131"/>
            <a:ext cx="4616566" cy="5913546"/>
          </a:xfrm>
          <a:prstGeom prst="rect">
            <a:avLst/>
          </a:prstGeom>
          <a:solidFill>
            <a:srgbClr val="62A8BB"/>
          </a:solidFill>
        </p:spPr>
      </p:sp>
      <p:pic>
        <p:nvPicPr>
          <p:cNvPr id="3" name="Object 2"/>
          <p:cNvPicPr>
            <a:picLocks noChangeAspect="1"/>
          </p:cNvPicPr>
          <p:nvPr/>
        </p:nvPicPr>
        <p:blipFill>
          <a:blip r:embed="rId3"/>
          <a:srcRect t="7302" b="7302"/>
          <a:stretch/>
        </p:blipFill>
        <p:spPr>
          <a:xfrm>
            <a:off x="7105778" y="476131"/>
            <a:ext cx="4616566" cy="5913546"/>
          </a:xfrm>
          <a:prstGeom prst="rect">
            <a:avLst/>
          </a:prstGeom>
        </p:spPr>
      </p:pic>
      <p:sp>
        <p:nvSpPr>
          <p:cNvPr id="4" name="Object 3"/>
          <p:cNvSpPr/>
          <p:nvPr/>
        </p:nvSpPr>
        <p:spPr>
          <a:xfrm>
            <a:off x="931157" y="2067361"/>
            <a:ext cx="5243463" cy="1019872"/>
          </a:xfrm>
          <a:prstGeom prst="rect">
            <a:avLst/>
          </a:prstGeom>
          <a:noFill/>
        </p:spPr>
        <p:txBody>
          <a:bodyPr wrap="square" lIns="0" tIns="0" rIns="0" bIns="0" rtlCol="0" anchor="t"/>
          <a:lstStyle/>
          <a:p>
            <a:pPr algn="ctr">
              <a:lnSpc>
                <a:spcPts val="4016"/>
              </a:lnSpc>
              <a:buNone/>
            </a:pPr>
            <a:r>
              <a:rPr lang="en-US" sz="3188" dirty="0">
                <a:solidFill>
                  <a:srgbClr val="E66922"/>
                </a:solidFill>
                <a:latin typeface="Montserrat" pitchFamily="34" charset="0"/>
                <a:ea typeface="Montserrat" pitchFamily="34" charset="-122"/>
                <a:cs typeface="Montserrat" pitchFamily="34" charset="-120"/>
              </a:rPr>
              <a:t>Real Impact Comes from Solving Problems</a:t>
            </a:r>
            <a:endParaRPr lang="en-US" dirty="0"/>
          </a:p>
        </p:txBody>
      </p:sp>
      <p:sp>
        <p:nvSpPr>
          <p:cNvPr id="5" name="Object 4"/>
          <p:cNvSpPr/>
          <p:nvPr/>
        </p:nvSpPr>
        <p:spPr>
          <a:xfrm>
            <a:off x="269014" y="3195553"/>
            <a:ext cx="6567750" cy="1535522"/>
          </a:xfrm>
          <a:prstGeom prst="rect">
            <a:avLst/>
          </a:prstGeom>
          <a:noFill/>
        </p:spPr>
        <p:txBody>
          <a:bodyPr wrap="square" lIns="0" tIns="0" rIns="0" bIns="0" rtlCol="0" anchor="t"/>
          <a:lstStyle/>
          <a:p>
            <a:pPr algn="ctr">
              <a:lnSpc>
                <a:spcPts val="2016"/>
              </a:lnSpc>
              <a:spcBef>
                <a:spcPts val="836"/>
              </a:spcBef>
              <a:buNone/>
            </a:pPr>
            <a:r>
              <a:rPr lang="en-US" sz="1440" dirty="0">
                <a:solidFill>
                  <a:srgbClr val="5A5A4C"/>
                </a:solidFill>
                <a:latin typeface="Montserrat" pitchFamily="34" charset="0"/>
                <a:ea typeface="Montserrat" pitchFamily="34" charset="-122"/>
                <a:cs typeface="Montserrat" pitchFamily="34" charset="-120"/>
              </a:rPr>
              <a:t>Technology is a powerful tool when applied to solve real-world problems. Whether it's automating a solar mini-grid or designing IoT solutions, seeing the tangible difference that technology can make is what keeps me motivated. By looking for meaningful opportunities to apply my skills, I can create solutions that have a real impact.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Continuous Learning is Essential</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6946" y="2233058"/>
            <a:ext cx="866558" cy="723719"/>
          </a:xfrm>
          <a:prstGeom prst="rect">
            <a:avLst/>
          </a:prstGeom>
        </p:spPr>
      </p:pic>
      <p:sp>
        <p:nvSpPr>
          <p:cNvPr id="4" name="Object 3"/>
          <p:cNvSpPr/>
          <p:nvPr/>
        </p:nvSpPr>
        <p:spPr>
          <a:xfrm>
            <a:off x="408520" y="3396004"/>
            <a:ext cx="2587296"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Tech Industry Trends</a:t>
            </a:r>
            <a:endParaRPr lang="en-US" dirty="0"/>
          </a:p>
        </p:txBody>
      </p:sp>
      <p:sp>
        <p:nvSpPr>
          <p:cNvPr id="5" name="Object 4"/>
          <p:cNvSpPr/>
          <p:nvPr/>
        </p:nvSpPr>
        <p:spPr>
          <a:xfrm>
            <a:off x="408520" y="3712155"/>
            <a:ext cx="2587296" cy="853227"/>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Stay up to date with the latest technologies, frameworks, and industry best practices to remain competitive.</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5129" y="2199576"/>
            <a:ext cx="866558" cy="771332"/>
          </a:xfrm>
          <a:prstGeom prst="rect">
            <a:avLst/>
          </a:prstGeom>
        </p:spPr>
      </p:pic>
      <p:sp>
        <p:nvSpPr>
          <p:cNvPr id="7" name="Object 6"/>
          <p:cNvSpPr/>
          <p:nvPr/>
        </p:nvSpPr>
        <p:spPr>
          <a:xfrm>
            <a:off x="3300064" y="3396004"/>
            <a:ext cx="266062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Online Courses</a:t>
            </a:r>
            <a:endParaRPr lang="en-US" dirty="0"/>
          </a:p>
        </p:txBody>
      </p:sp>
      <p:sp>
        <p:nvSpPr>
          <p:cNvPr id="8" name="Object 7"/>
          <p:cNvSpPr/>
          <p:nvPr/>
        </p:nvSpPr>
        <p:spPr>
          <a:xfrm>
            <a:off x="3300064" y="3712155"/>
            <a:ext cx="2660620" cy="639920"/>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Leverage online learning platforms to gain new skills and expand your knowledge base.</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56847" y="2099146"/>
            <a:ext cx="837990" cy="961784"/>
          </a:xfrm>
          <a:prstGeom prst="rect">
            <a:avLst/>
          </a:prstGeom>
        </p:spPr>
      </p:pic>
      <p:sp>
        <p:nvSpPr>
          <p:cNvPr id="10" name="Object 9"/>
          <p:cNvSpPr/>
          <p:nvPr/>
        </p:nvSpPr>
        <p:spPr>
          <a:xfrm>
            <a:off x="6374917" y="3396004"/>
            <a:ext cx="236732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Hands-on Projects</a:t>
            </a:r>
            <a:endParaRPr lang="en-US" dirty="0"/>
          </a:p>
        </p:txBody>
      </p:sp>
      <p:sp>
        <p:nvSpPr>
          <p:cNvPr id="11" name="Object 10"/>
          <p:cNvSpPr/>
          <p:nvPr/>
        </p:nvSpPr>
        <p:spPr>
          <a:xfrm>
            <a:off x="6374917" y="3712155"/>
            <a:ext cx="2367323" cy="639920"/>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Engage in practical, project-based learning to apply and reinforce your skills.</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3464" y="2199576"/>
            <a:ext cx="1028443" cy="790377"/>
          </a:xfrm>
          <a:prstGeom prst="rect">
            <a:avLst/>
          </a:prstGeom>
        </p:spPr>
      </p:pic>
      <p:sp>
        <p:nvSpPr>
          <p:cNvPr id="13" name="Object 12"/>
          <p:cNvSpPr/>
          <p:nvPr/>
        </p:nvSpPr>
        <p:spPr>
          <a:xfrm>
            <a:off x="9219323" y="3396004"/>
            <a:ext cx="2534921"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Continuous Upskilling</a:t>
            </a:r>
            <a:endParaRPr lang="en-US" dirty="0"/>
          </a:p>
        </p:txBody>
      </p:sp>
      <p:sp>
        <p:nvSpPr>
          <p:cNvPr id="14" name="Object 13"/>
          <p:cNvSpPr/>
          <p:nvPr/>
        </p:nvSpPr>
        <p:spPr>
          <a:xfrm>
            <a:off x="9219323" y="3712155"/>
            <a:ext cx="2534921" cy="853227"/>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Continuously invest in your professional development to stay relevant and adaptable in the rapidly evolving tech field.</a:t>
            </a:r>
            <a:endParaRPr lang="en-US" dirty="0"/>
          </a:p>
        </p:txBody>
      </p:sp>
      <p:sp>
        <p:nvSpPr>
          <p:cNvPr id="15" name="Object 14"/>
          <p:cNvSpPr/>
          <p:nvPr/>
        </p:nvSpPr>
        <p:spPr>
          <a:xfrm>
            <a:off x="0" y="5351712"/>
            <a:ext cx="12188952" cy="1504574"/>
          </a:xfrm>
          <a:prstGeom prst="rect">
            <a:avLst/>
          </a:prstGeom>
          <a:solidFill>
            <a:srgbClr val="62A8BB"/>
          </a:solidFill>
        </p:spPr>
      </p:sp>
      <p:sp>
        <p:nvSpPr>
          <p:cNvPr id="16" name="Object 15"/>
          <p:cNvSpPr/>
          <p:nvPr/>
        </p:nvSpPr>
        <p:spPr>
          <a:xfrm>
            <a:off x="1938174" y="5668696"/>
            <a:ext cx="8312604" cy="863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A continuous learning mindset is essential for long-term success in tech. Staying curious, exploring new technologies, and honing your skills helps safeguard your career and promotes innovation.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2812"/>
            <a:ext cx="12188952" cy="50993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Developing Versatile Skills</a:t>
            </a:r>
            <a:endParaRPr lang="en-US" dirty="0"/>
          </a:p>
        </p:txBody>
      </p:sp>
      <p:sp>
        <p:nvSpPr>
          <p:cNvPr id="3" name="Object 2"/>
          <p:cNvSpPr/>
          <p:nvPr/>
        </p:nvSpPr>
        <p:spPr>
          <a:xfrm>
            <a:off x="476131" y="1523619"/>
            <a:ext cx="3618595" cy="2333042"/>
          </a:xfrm>
          <a:prstGeom prst="rect">
            <a:avLst/>
          </a:prstGeom>
          <a:noFill/>
          <a:ln w="25400">
            <a:solidFill>
              <a:srgbClr val="E66922"/>
            </a:solidFill>
            <a:prstDash val="solid"/>
            <a:miter lim="800000"/>
          </a:ln>
        </p:spPr>
      </p:sp>
      <p:sp>
        <p:nvSpPr>
          <p:cNvPr id="4" name="Object 3"/>
          <p:cNvSpPr/>
          <p:nvPr/>
        </p:nvSpPr>
        <p:spPr>
          <a:xfrm>
            <a:off x="761810" y="1740497"/>
            <a:ext cx="3456711" cy="309961"/>
          </a:xfrm>
          <a:prstGeom prst="rect">
            <a:avLst/>
          </a:prstGeom>
          <a:noFill/>
        </p:spPr>
        <p:txBody>
          <a:bodyPr wrap="square" lIns="0" tIns="0" rIns="0" bIns="0" rtlCol="0" anchor="t"/>
          <a:lstStyle/>
          <a:p>
            <a:pPr algn="l">
              <a:lnSpc>
                <a:spcPts val="2442"/>
              </a:lnSpc>
              <a:buNone/>
            </a:pPr>
            <a:r>
              <a:rPr lang="en-US" sz="1938" dirty="0">
                <a:solidFill>
                  <a:srgbClr val="E66922"/>
                </a:solidFill>
                <a:latin typeface="Montserrat" pitchFamily="34" charset="0"/>
                <a:ea typeface="Montserrat" pitchFamily="34" charset="-122"/>
                <a:cs typeface="Montserrat" pitchFamily="34" charset="-120"/>
              </a:rPr>
              <a:t>Problem-solving</a:t>
            </a:r>
            <a:endParaRPr lang="en-US" dirty="0"/>
          </a:p>
        </p:txBody>
      </p:sp>
      <p:sp>
        <p:nvSpPr>
          <p:cNvPr id="5" name="Object 4"/>
          <p:cNvSpPr/>
          <p:nvPr/>
        </p:nvSpPr>
        <p:spPr>
          <a:xfrm>
            <a:off x="761810" y="2189607"/>
            <a:ext cx="3456711" cy="1013207"/>
          </a:xfrm>
          <a:prstGeom prst="rect">
            <a:avLst/>
          </a:prstGeom>
          <a:noFill/>
        </p:spPr>
        <p:txBody>
          <a:bodyPr wrap="square" lIns="0" tIns="0" rIns="0" bIns="0" rtlCol="0" anchor="t"/>
          <a:lstStyle/>
          <a:p>
            <a:pPr algn="l">
              <a:lnSpc>
                <a:spcPts val="1995"/>
              </a:lnSpc>
              <a:spcBef>
                <a:spcPts val="1074"/>
              </a:spcBef>
              <a:buNone/>
            </a:pPr>
            <a:r>
              <a:rPr lang="en-US" sz="1425" dirty="0">
                <a:solidFill>
                  <a:srgbClr val="5A5A4C"/>
                </a:solidFill>
                <a:latin typeface="Montserrat" pitchFamily="34" charset="0"/>
                <a:ea typeface="Montserrat" pitchFamily="34" charset="-122"/>
                <a:cs typeface="Montserrat" pitchFamily="34" charset="-120"/>
              </a:rPr>
              <a:t>Adept at analyzing complex issues, identifying the root causes, and developing effective solutions to overcome challenges.</a:t>
            </a:r>
            <a:endParaRPr lang="en-US" dirty="0"/>
          </a:p>
        </p:txBody>
      </p:sp>
      <p:sp>
        <p:nvSpPr>
          <p:cNvPr id="6" name="Object 5"/>
          <p:cNvSpPr/>
          <p:nvPr/>
        </p:nvSpPr>
        <p:spPr>
          <a:xfrm>
            <a:off x="4285178" y="1523619"/>
            <a:ext cx="3618595" cy="2333042"/>
          </a:xfrm>
          <a:prstGeom prst="rect">
            <a:avLst/>
          </a:prstGeom>
          <a:noFill/>
          <a:ln w="25400">
            <a:solidFill>
              <a:srgbClr val="E66922"/>
            </a:solidFill>
            <a:prstDash val="solid"/>
            <a:miter lim="800000"/>
          </a:ln>
        </p:spPr>
      </p:sp>
      <p:sp>
        <p:nvSpPr>
          <p:cNvPr id="7" name="Object 6"/>
          <p:cNvSpPr/>
          <p:nvPr/>
        </p:nvSpPr>
        <p:spPr>
          <a:xfrm>
            <a:off x="4570857" y="1740497"/>
            <a:ext cx="3456711" cy="619922"/>
          </a:xfrm>
          <a:prstGeom prst="rect">
            <a:avLst/>
          </a:prstGeom>
          <a:noFill/>
        </p:spPr>
        <p:txBody>
          <a:bodyPr wrap="square" lIns="0" tIns="0" rIns="0" bIns="0" rtlCol="0" anchor="t"/>
          <a:lstStyle/>
          <a:p>
            <a:pPr algn="l">
              <a:lnSpc>
                <a:spcPts val="2442"/>
              </a:lnSpc>
              <a:buNone/>
            </a:pPr>
            <a:r>
              <a:rPr lang="en-US" sz="1938" dirty="0">
                <a:solidFill>
                  <a:srgbClr val="E66922"/>
                </a:solidFill>
                <a:latin typeface="Montserrat" pitchFamily="34" charset="0"/>
                <a:ea typeface="Montserrat" pitchFamily="34" charset="-122"/>
                <a:cs typeface="Montserrat" pitchFamily="34" charset="-120"/>
              </a:rPr>
              <a:t>Collaboration and Teamwork</a:t>
            </a:r>
            <a:endParaRPr lang="en-US" dirty="0"/>
          </a:p>
        </p:txBody>
      </p:sp>
      <p:sp>
        <p:nvSpPr>
          <p:cNvPr id="8" name="Object 7"/>
          <p:cNvSpPr/>
          <p:nvPr/>
        </p:nvSpPr>
        <p:spPr>
          <a:xfrm>
            <a:off x="4570857" y="2499568"/>
            <a:ext cx="3456711" cy="759905"/>
          </a:xfrm>
          <a:prstGeom prst="rect">
            <a:avLst/>
          </a:prstGeom>
          <a:noFill/>
        </p:spPr>
        <p:txBody>
          <a:bodyPr wrap="square" lIns="0" tIns="0" rIns="0" bIns="0" rtlCol="0" anchor="t"/>
          <a:lstStyle/>
          <a:p>
            <a:pPr algn="l">
              <a:lnSpc>
                <a:spcPts val="1995"/>
              </a:lnSpc>
              <a:spcBef>
                <a:spcPts val="1074"/>
              </a:spcBef>
              <a:buNone/>
            </a:pPr>
            <a:r>
              <a:rPr lang="en-US" sz="1425" dirty="0">
                <a:solidFill>
                  <a:srgbClr val="5A5A4C"/>
                </a:solidFill>
                <a:latin typeface="Montserrat" pitchFamily="34" charset="0"/>
                <a:ea typeface="Montserrat" pitchFamily="34" charset="-122"/>
                <a:cs typeface="Montserrat" pitchFamily="34" charset="-120"/>
              </a:rPr>
              <a:t>Working efficiently with cross-functional teams, especially in remote environments.</a:t>
            </a:r>
            <a:endParaRPr lang="en-US" dirty="0"/>
          </a:p>
        </p:txBody>
      </p:sp>
      <p:sp>
        <p:nvSpPr>
          <p:cNvPr id="9" name="Object 8"/>
          <p:cNvSpPr/>
          <p:nvPr/>
        </p:nvSpPr>
        <p:spPr>
          <a:xfrm>
            <a:off x="8094226" y="1523619"/>
            <a:ext cx="3618595" cy="2333042"/>
          </a:xfrm>
          <a:prstGeom prst="rect">
            <a:avLst/>
          </a:prstGeom>
          <a:noFill/>
          <a:ln w="25400">
            <a:solidFill>
              <a:srgbClr val="E66922"/>
            </a:solidFill>
            <a:prstDash val="solid"/>
            <a:miter lim="800000"/>
          </a:ln>
        </p:spPr>
      </p:sp>
      <p:sp>
        <p:nvSpPr>
          <p:cNvPr id="10" name="Object 9"/>
          <p:cNvSpPr/>
          <p:nvPr/>
        </p:nvSpPr>
        <p:spPr>
          <a:xfrm>
            <a:off x="8379905" y="1740497"/>
            <a:ext cx="3456711" cy="309961"/>
          </a:xfrm>
          <a:prstGeom prst="rect">
            <a:avLst/>
          </a:prstGeom>
          <a:noFill/>
        </p:spPr>
        <p:txBody>
          <a:bodyPr wrap="square" lIns="0" tIns="0" rIns="0" bIns="0" rtlCol="0" anchor="t"/>
          <a:lstStyle/>
          <a:p>
            <a:pPr algn="l">
              <a:lnSpc>
                <a:spcPts val="2442"/>
              </a:lnSpc>
              <a:buNone/>
            </a:pPr>
            <a:r>
              <a:rPr lang="en-US" sz="1938" dirty="0">
                <a:solidFill>
                  <a:srgbClr val="E66922"/>
                </a:solidFill>
                <a:latin typeface="Montserrat" pitchFamily="34" charset="0"/>
                <a:ea typeface="Montserrat" pitchFamily="34" charset="-122"/>
                <a:cs typeface="Montserrat" pitchFamily="34" charset="-120"/>
              </a:rPr>
              <a:t>Adaptability</a:t>
            </a:r>
            <a:endParaRPr lang="en-US" dirty="0"/>
          </a:p>
        </p:txBody>
      </p:sp>
      <p:sp>
        <p:nvSpPr>
          <p:cNvPr id="11" name="Object 10"/>
          <p:cNvSpPr/>
          <p:nvPr/>
        </p:nvSpPr>
        <p:spPr>
          <a:xfrm>
            <a:off x="8379905" y="2189607"/>
            <a:ext cx="3456711" cy="1266508"/>
          </a:xfrm>
          <a:prstGeom prst="rect">
            <a:avLst/>
          </a:prstGeom>
          <a:noFill/>
        </p:spPr>
        <p:txBody>
          <a:bodyPr wrap="square" lIns="0" tIns="0" rIns="0" bIns="0" rtlCol="0" anchor="t"/>
          <a:lstStyle/>
          <a:p>
            <a:pPr algn="l">
              <a:lnSpc>
                <a:spcPts val="1995"/>
              </a:lnSpc>
              <a:spcBef>
                <a:spcPts val="1074"/>
              </a:spcBef>
              <a:buNone/>
            </a:pPr>
            <a:r>
              <a:rPr lang="en-US" sz="1425" dirty="0">
                <a:solidFill>
                  <a:srgbClr val="5A5A4C"/>
                </a:solidFill>
                <a:latin typeface="Montserrat" pitchFamily="34" charset="0"/>
                <a:ea typeface="Montserrat" pitchFamily="34" charset="-122"/>
                <a:cs typeface="Montserrat" pitchFamily="34" charset="-120"/>
              </a:rPr>
              <a:t>Ability to quickly learn new technologies, adjust to changing work environments, and embrace new responsibilities with a positive attitude.</a:t>
            </a:r>
            <a:endParaRPr lang="en-US" dirty="0"/>
          </a:p>
        </p:txBody>
      </p:sp>
      <p:sp>
        <p:nvSpPr>
          <p:cNvPr id="12" name="Object 11"/>
          <p:cNvSpPr/>
          <p:nvPr/>
        </p:nvSpPr>
        <p:spPr>
          <a:xfrm>
            <a:off x="476131" y="4047113"/>
            <a:ext cx="3618595" cy="2333042"/>
          </a:xfrm>
          <a:prstGeom prst="rect">
            <a:avLst/>
          </a:prstGeom>
          <a:noFill/>
          <a:ln w="25400">
            <a:solidFill>
              <a:srgbClr val="E66922"/>
            </a:solidFill>
            <a:prstDash val="solid"/>
            <a:miter lim="800000"/>
          </a:ln>
        </p:spPr>
      </p:sp>
      <p:sp>
        <p:nvSpPr>
          <p:cNvPr id="13" name="Object 12"/>
          <p:cNvSpPr/>
          <p:nvPr/>
        </p:nvSpPr>
        <p:spPr>
          <a:xfrm>
            <a:off x="761810" y="4263991"/>
            <a:ext cx="3456711" cy="309961"/>
          </a:xfrm>
          <a:prstGeom prst="rect">
            <a:avLst/>
          </a:prstGeom>
          <a:noFill/>
        </p:spPr>
        <p:txBody>
          <a:bodyPr wrap="square" lIns="0" tIns="0" rIns="0" bIns="0" rtlCol="0" anchor="t"/>
          <a:lstStyle/>
          <a:p>
            <a:pPr algn="l">
              <a:lnSpc>
                <a:spcPts val="2442"/>
              </a:lnSpc>
              <a:buNone/>
            </a:pPr>
            <a:r>
              <a:rPr lang="en-US" sz="1938" dirty="0">
                <a:solidFill>
                  <a:srgbClr val="E66922"/>
                </a:solidFill>
                <a:latin typeface="Montserrat" pitchFamily="34" charset="0"/>
                <a:ea typeface="Montserrat" pitchFamily="34" charset="-122"/>
                <a:cs typeface="Montserrat" pitchFamily="34" charset="-120"/>
              </a:rPr>
              <a:t>Communication</a:t>
            </a:r>
            <a:endParaRPr lang="en-US" dirty="0"/>
          </a:p>
        </p:txBody>
      </p:sp>
      <p:sp>
        <p:nvSpPr>
          <p:cNvPr id="14" name="Object 13"/>
          <p:cNvSpPr/>
          <p:nvPr/>
        </p:nvSpPr>
        <p:spPr>
          <a:xfrm>
            <a:off x="761810" y="4713101"/>
            <a:ext cx="3456711" cy="1266508"/>
          </a:xfrm>
          <a:prstGeom prst="rect">
            <a:avLst/>
          </a:prstGeom>
          <a:noFill/>
        </p:spPr>
        <p:txBody>
          <a:bodyPr wrap="square" lIns="0" tIns="0" rIns="0" bIns="0" rtlCol="0" anchor="t"/>
          <a:lstStyle/>
          <a:p>
            <a:pPr algn="l">
              <a:lnSpc>
                <a:spcPts val="1995"/>
              </a:lnSpc>
              <a:spcBef>
                <a:spcPts val="1074"/>
              </a:spcBef>
              <a:buNone/>
            </a:pPr>
            <a:r>
              <a:rPr lang="en-US" sz="1425" dirty="0">
                <a:solidFill>
                  <a:srgbClr val="5A5A4C"/>
                </a:solidFill>
                <a:latin typeface="Montserrat" pitchFamily="34" charset="0"/>
                <a:ea typeface="Montserrat" pitchFamily="34" charset="-122"/>
                <a:cs typeface="Montserrat" pitchFamily="34" charset="-120"/>
              </a:rPr>
              <a:t>Excellent written and verbal communication skills, allowing me to effectively convey ideas, present findings, and collaborate with cross-functional teams.</a:t>
            </a:r>
            <a:endParaRPr lang="en-US" dirty="0"/>
          </a:p>
        </p:txBody>
      </p:sp>
      <p:sp>
        <p:nvSpPr>
          <p:cNvPr id="15" name="Object 14"/>
          <p:cNvSpPr/>
          <p:nvPr/>
        </p:nvSpPr>
        <p:spPr>
          <a:xfrm>
            <a:off x="4285178" y="4047113"/>
            <a:ext cx="3618595" cy="2333042"/>
          </a:xfrm>
          <a:prstGeom prst="rect">
            <a:avLst/>
          </a:prstGeom>
          <a:noFill/>
          <a:ln w="25400">
            <a:solidFill>
              <a:srgbClr val="E66922"/>
            </a:solidFill>
            <a:prstDash val="solid"/>
            <a:miter lim="800000"/>
          </a:ln>
        </p:spPr>
      </p:sp>
      <p:sp>
        <p:nvSpPr>
          <p:cNvPr id="16" name="Object 15"/>
          <p:cNvSpPr/>
          <p:nvPr/>
        </p:nvSpPr>
        <p:spPr>
          <a:xfrm>
            <a:off x="4570857" y="4263991"/>
            <a:ext cx="3456711" cy="309961"/>
          </a:xfrm>
          <a:prstGeom prst="rect">
            <a:avLst/>
          </a:prstGeom>
          <a:noFill/>
        </p:spPr>
        <p:txBody>
          <a:bodyPr wrap="square" lIns="0" tIns="0" rIns="0" bIns="0" rtlCol="0" anchor="t"/>
          <a:lstStyle/>
          <a:p>
            <a:pPr algn="l">
              <a:lnSpc>
                <a:spcPts val="2442"/>
              </a:lnSpc>
              <a:buNone/>
            </a:pPr>
            <a:r>
              <a:rPr lang="en-US" sz="1938" dirty="0">
                <a:solidFill>
                  <a:srgbClr val="E66922"/>
                </a:solidFill>
                <a:latin typeface="Montserrat" pitchFamily="34" charset="0"/>
                <a:ea typeface="Montserrat" pitchFamily="34" charset="-122"/>
                <a:cs typeface="Montserrat" pitchFamily="34" charset="-120"/>
              </a:rPr>
              <a:t>Time Management</a:t>
            </a:r>
            <a:endParaRPr lang="en-US" dirty="0"/>
          </a:p>
        </p:txBody>
      </p:sp>
      <p:sp>
        <p:nvSpPr>
          <p:cNvPr id="17" name="Object 16"/>
          <p:cNvSpPr/>
          <p:nvPr/>
        </p:nvSpPr>
        <p:spPr>
          <a:xfrm>
            <a:off x="4570857" y="4713101"/>
            <a:ext cx="3456711" cy="506603"/>
          </a:xfrm>
          <a:prstGeom prst="rect">
            <a:avLst/>
          </a:prstGeom>
          <a:noFill/>
        </p:spPr>
        <p:txBody>
          <a:bodyPr wrap="square" lIns="0" tIns="0" rIns="0" bIns="0" rtlCol="0" anchor="t"/>
          <a:lstStyle/>
          <a:p>
            <a:pPr algn="l">
              <a:lnSpc>
                <a:spcPts val="1995"/>
              </a:lnSpc>
              <a:spcBef>
                <a:spcPts val="1074"/>
              </a:spcBef>
              <a:buNone/>
            </a:pPr>
            <a:r>
              <a:rPr lang="en-US" sz="1425" dirty="0">
                <a:solidFill>
                  <a:srgbClr val="5A5A4C"/>
                </a:solidFill>
                <a:latin typeface="Montserrat" pitchFamily="34" charset="0"/>
                <a:ea typeface="Montserrat" pitchFamily="34" charset="-122"/>
                <a:cs typeface="Montserrat" pitchFamily="34" charset="-120"/>
              </a:rPr>
              <a:t>Effectively balancing multiple projects and deadlines.</a:t>
            </a:r>
            <a:endParaRPr lang="en-US" dirty="0"/>
          </a:p>
        </p:txBody>
      </p:sp>
      <p:sp>
        <p:nvSpPr>
          <p:cNvPr id="18" name="Object 17"/>
          <p:cNvSpPr/>
          <p:nvPr/>
        </p:nvSpPr>
        <p:spPr>
          <a:xfrm>
            <a:off x="8094226" y="4047113"/>
            <a:ext cx="3618595" cy="2333042"/>
          </a:xfrm>
          <a:prstGeom prst="rect">
            <a:avLst/>
          </a:prstGeom>
          <a:noFill/>
          <a:ln w="25400">
            <a:solidFill>
              <a:srgbClr val="E66922"/>
            </a:solidFill>
            <a:prstDash val="solid"/>
            <a:miter lim="800000"/>
          </a:ln>
        </p:spPr>
      </p:sp>
      <p:sp>
        <p:nvSpPr>
          <p:cNvPr id="19" name="Object 18"/>
          <p:cNvSpPr/>
          <p:nvPr/>
        </p:nvSpPr>
        <p:spPr>
          <a:xfrm>
            <a:off x="8379905" y="4263991"/>
            <a:ext cx="3456711" cy="309961"/>
          </a:xfrm>
          <a:prstGeom prst="rect">
            <a:avLst/>
          </a:prstGeom>
          <a:noFill/>
        </p:spPr>
        <p:txBody>
          <a:bodyPr wrap="square" lIns="0" tIns="0" rIns="0" bIns="0" rtlCol="0" anchor="t"/>
          <a:lstStyle/>
          <a:p>
            <a:pPr algn="l">
              <a:lnSpc>
                <a:spcPts val="2442"/>
              </a:lnSpc>
              <a:buNone/>
            </a:pPr>
            <a:r>
              <a:rPr lang="en-US" sz="1938" dirty="0">
                <a:solidFill>
                  <a:srgbClr val="E66922"/>
                </a:solidFill>
                <a:latin typeface="Montserrat" pitchFamily="34" charset="0"/>
                <a:ea typeface="Montserrat" pitchFamily="34" charset="-122"/>
                <a:cs typeface="Montserrat" pitchFamily="34" charset="-120"/>
              </a:rPr>
              <a:t>  Networking</a:t>
            </a:r>
            <a:endParaRPr lang="en-US" dirty="0"/>
          </a:p>
        </p:txBody>
      </p:sp>
      <p:sp>
        <p:nvSpPr>
          <p:cNvPr id="20" name="Object 19"/>
          <p:cNvSpPr/>
          <p:nvPr/>
        </p:nvSpPr>
        <p:spPr>
          <a:xfrm>
            <a:off x="8379905" y="4713101"/>
            <a:ext cx="3456711" cy="759905"/>
          </a:xfrm>
          <a:prstGeom prst="rect">
            <a:avLst/>
          </a:prstGeom>
          <a:noFill/>
        </p:spPr>
        <p:txBody>
          <a:bodyPr wrap="square" lIns="0" tIns="0" rIns="0" bIns="0" rtlCol="0" anchor="t"/>
          <a:lstStyle/>
          <a:p>
            <a:pPr algn="l">
              <a:lnSpc>
                <a:spcPts val="1995"/>
              </a:lnSpc>
              <a:spcBef>
                <a:spcPts val="1074"/>
              </a:spcBef>
              <a:buNone/>
            </a:pPr>
            <a:r>
              <a:rPr lang="en-US" sz="1425" dirty="0">
                <a:solidFill>
                  <a:srgbClr val="5A5A4C"/>
                </a:solidFill>
                <a:latin typeface="Montserrat" pitchFamily="34" charset="0"/>
                <a:ea typeface="Montserrat" pitchFamily="34" charset="-122"/>
                <a:cs typeface="Montserrat" pitchFamily="34" charset="-120"/>
              </a:rPr>
              <a:t>Building professional connections in the tech community for mentorship and opportunities.  </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1113</Words>
  <Application>Microsoft Office PowerPoint</Application>
  <PresentationFormat>Widescreen</PresentationFormat>
  <Paragraphs>147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Journey in Technology Unlocking Opportunities for Developers</dc:title>
  <dc:subject>A Journey in Technology Unlocking Opportunities for Developers</dc:subject>
  <dc:creator>hello@chrispinetinega.com</dc:creator>
  <cp:lastModifiedBy>Chrispine Tinega</cp:lastModifiedBy>
  <cp:revision>5</cp:revision>
  <dcterms:created xsi:type="dcterms:W3CDTF">2024-12-05T13:13:32Z</dcterms:created>
  <dcterms:modified xsi:type="dcterms:W3CDTF">2024-12-07T10:14:45Z</dcterms:modified>
</cp:coreProperties>
</file>